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20"/>
  </p:notesMasterIdLst>
  <p:handoutMasterIdLst>
    <p:handoutMasterId r:id="rId21"/>
  </p:handoutMasterIdLst>
  <p:sldIdLst>
    <p:sldId id="256" r:id="rId2"/>
    <p:sldId id="257" r:id="rId3"/>
    <p:sldId id="259" r:id="rId4"/>
    <p:sldId id="271" r:id="rId5"/>
    <p:sldId id="260" r:id="rId6"/>
    <p:sldId id="261" r:id="rId7"/>
    <p:sldId id="263" r:id="rId8"/>
    <p:sldId id="267" r:id="rId9"/>
    <p:sldId id="266" r:id="rId10"/>
    <p:sldId id="269" r:id="rId11"/>
    <p:sldId id="275" r:id="rId12"/>
    <p:sldId id="273" r:id="rId13"/>
    <p:sldId id="278" r:id="rId14"/>
    <p:sldId id="274" r:id="rId15"/>
    <p:sldId id="272" r:id="rId16"/>
    <p:sldId id="276" r:id="rId17"/>
    <p:sldId id="277" r:id="rId18"/>
    <p:sldId id="270" r:id="rId19"/>
  </p:sldIdLst>
  <p:sldSz cx="9144000" cy="6858000" type="screen4x3"/>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7D8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3" autoAdjust="0"/>
    <p:restoredTop sz="82776" autoAdjust="0"/>
  </p:normalViewPr>
  <p:slideViewPr>
    <p:cSldViewPr snapToGrid="0" snapToObjects="1">
      <p:cViewPr varScale="1">
        <p:scale>
          <a:sx n="73" d="100"/>
          <a:sy n="73" d="100"/>
        </p:scale>
        <p:origin x="462" y="66"/>
      </p:cViewPr>
      <p:guideLst>
        <p:guide orient="horz" pos="2160"/>
        <p:guide pos="2880"/>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57D38B75-09DC-4672-AC34-358894929867}" type="datetimeFigureOut">
              <a:rPr lang="en-US" smtClean="0"/>
              <a:t>9/20/2018</a:t>
            </a:fld>
            <a:endParaRPr lang="en-US"/>
          </a:p>
        </p:txBody>
      </p:sp>
      <p:sp>
        <p:nvSpPr>
          <p:cNvPr id="4" name="Footer Placeholder 3"/>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6826502E-B250-48D1-A2B2-D5886DD69F50}" type="slidenum">
              <a:rPr lang="en-US" smtClean="0"/>
              <a:t>‹#›</a:t>
            </a:fld>
            <a:endParaRPr lang="en-US"/>
          </a:p>
        </p:txBody>
      </p:sp>
    </p:spTree>
    <p:extLst>
      <p:ext uri="{BB962C8B-B14F-4D97-AF65-F5344CB8AC3E}">
        <p14:creationId xmlns:p14="http://schemas.microsoft.com/office/powerpoint/2010/main" val="39853291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0256F5A0-423D-1C4D-8DF9-77481F763C7F}" type="datetimeFigureOut">
              <a:rPr lang="en-US" smtClean="0"/>
              <a:t>9/20/2018</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6EE71424-9482-1340-BE36-50FA59C17BD8}" type="slidenum">
              <a:rPr lang="en-US" smtClean="0"/>
              <a:t>‹#›</a:t>
            </a:fld>
            <a:endParaRPr lang="en-US"/>
          </a:p>
        </p:txBody>
      </p:sp>
    </p:spTree>
    <p:extLst>
      <p:ext uri="{BB962C8B-B14F-4D97-AF65-F5344CB8AC3E}">
        <p14:creationId xmlns:p14="http://schemas.microsoft.com/office/powerpoint/2010/main" val="15126285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County</a:t>
            </a:r>
            <a:r>
              <a:rPr lang="en-US" b="1" baseline="0" dirty="0" smtClean="0"/>
              <a:t> Office LCAP will be essential two plans- one is for the student programs and the other is to the supports to the Districts that we serve.  The input that is being collected today will help inform the SDCOE student programs.</a:t>
            </a:r>
            <a:endParaRPr lang="en-US" b="1" dirty="0"/>
          </a:p>
        </p:txBody>
      </p:sp>
      <p:sp>
        <p:nvSpPr>
          <p:cNvPr id="4" name="Slide Number Placeholder 3"/>
          <p:cNvSpPr>
            <a:spLocks noGrp="1"/>
          </p:cNvSpPr>
          <p:nvPr>
            <p:ph type="sldNum" sz="quarter" idx="10"/>
          </p:nvPr>
        </p:nvSpPr>
        <p:spPr/>
        <p:txBody>
          <a:bodyPr/>
          <a:lstStyle/>
          <a:p>
            <a:fld id="{23862A5B-857C-754F-A75D-EB8ED9D278A7}" type="slidenum">
              <a:rPr lang="en-US" smtClean="0"/>
              <a:t>2</a:t>
            </a:fld>
            <a:endParaRPr lang="en-US"/>
          </a:p>
        </p:txBody>
      </p:sp>
    </p:spTree>
    <p:extLst>
      <p:ext uri="{BB962C8B-B14F-4D97-AF65-F5344CB8AC3E}">
        <p14:creationId xmlns:p14="http://schemas.microsoft.com/office/powerpoint/2010/main" val="34152727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97A58F-15F3-9545-9320-983CF2A4999F}" type="slidenum">
              <a:rPr lang="en-US" smtClean="0"/>
              <a:t>15</a:t>
            </a:fld>
            <a:endParaRPr lang="en-US"/>
          </a:p>
        </p:txBody>
      </p:sp>
    </p:spTree>
    <p:extLst>
      <p:ext uri="{BB962C8B-B14F-4D97-AF65-F5344CB8AC3E}">
        <p14:creationId xmlns:p14="http://schemas.microsoft.com/office/powerpoint/2010/main" val="3750616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California the amount of state funding that goes to support K-14 education depends on the overall size of the state budget. The formula to determine K-14 education’s share of California revenue is Proposition 98, which as a general rule of thumb results in approximately 40% of state revenues going towards K-14 education. The passage of Proposition 30 in 2012 increased state revenue, which helped increase funding for K-14</a:t>
            </a:r>
          </a:p>
          <a:p>
            <a:r>
              <a:rPr lang="en-US" dirty="0"/>
              <a:t>Education. Another way to think about this is that Proposition 98 determines the size of the K-14 education funding pie. Prior to the passage of the Local Control Funding Formula the state divided the pie into slices for local educational agencies—that includes districts, charter schools, and county offices of education— into two categories revenue limits and categorical programs. In effect, the state told local education agencies through the former funding formula how big their slice was and what the filling would be. Now with the Local Control Funding the state slices the pie based on a relatively simple</a:t>
            </a:r>
          </a:p>
          <a:p>
            <a:r>
              <a:rPr lang="en-US" dirty="0"/>
              <a:t>calculation, which funds local educational agencies the same amount per student with a handful of adjustments for grade levels and demographic characteristics such as low income students, English learners and foster youth. Also under the Local Control Funding Formula the state has largely handed over responsibility for determining the filling of each pie to local educational agencies. The expectation is that funding flexibility improves the ability of local educational agencies to meet student needs compared to the former system where the state tended to direct funding to specific activities.</a:t>
            </a:r>
          </a:p>
          <a:p>
            <a:endParaRPr lang="en-US" dirty="0"/>
          </a:p>
          <a:p>
            <a:endParaRPr lang="en-US" dirty="0"/>
          </a:p>
          <a:p>
            <a:r>
              <a:rPr lang="en-US" dirty="0"/>
              <a:t>The Local Control Funding Formula is a major change to how California has supported local educational agencies. Through the local control funding formula the state is providing new decision making power to local educational agencies to act based on the needs they see for students. In addition, this shifts California from treating funding as an input to support students to a resource that is linked to performance expectations.</a:t>
            </a:r>
            <a:endParaRPr lang="en-US" dirty="0" smtClean="0"/>
          </a:p>
          <a:p>
            <a:endParaRPr lang="en-US" dirty="0"/>
          </a:p>
        </p:txBody>
      </p:sp>
      <p:sp>
        <p:nvSpPr>
          <p:cNvPr id="4" name="Slide Number Placeholder 3"/>
          <p:cNvSpPr>
            <a:spLocks noGrp="1"/>
          </p:cNvSpPr>
          <p:nvPr>
            <p:ph type="sldNum" sz="quarter" idx="10"/>
          </p:nvPr>
        </p:nvSpPr>
        <p:spPr/>
        <p:txBody>
          <a:bodyPr/>
          <a:lstStyle/>
          <a:p>
            <a:fld id="{6EE71424-9482-1340-BE36-50FA59C17BD8}" type="slidenum">
              <a:rPr lang="en-US" smtClean="0"/>
              <a:t>3</a:t>
            </a:fld>
            <a:endParaRPr lang="en-US"/>
          </a:p>
        </p:txBody>
      </p:sp>
    </p:spTree>
    <p:extLst>
      <p:ext uri="{BB962C8B-B14F-4D97-AF65-F5344CB8AC3E}">
        <p14:creationId xmlns:p14="http://schemas.microsoft.com/office/powerpoint/2010/main" val="1156251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 Idea is that LCFF links student performance and outcomes to the money.   LCAP is that document that shows that link.  The Local Control Funding Formula is performance focused. A key provision of the Local Control Funding Formula is that local educational agencies must</a:t>
            </a:r>
          </a:p>
          <a:p>
            <a:r>
              <a:rPr lang="en-US" dirty="0"/>
              <a:t>have in place Local Control Accountability Plans that clearly show the relationship between state priorities oriented towards student outcomes and</a:t>
            </a:r>
          </a:p>
          <a:p>
            <a:r>
              <a:rPr lang="en-US" dirty="0"/>
              <a:t>how state funding contributed to student success. The Local Control Funding Formula is student-focused. The Local Control funding Formula places flexibility in the hand of local educational agencies with an expectation of improved outcomes for students across a variety of measures. Student need should drive funding use in a way that fits local contexts.</a:t>
            </a:r>
          </a:p>
        </p:txBody>
      </p:sp>
      <p:sp>
        <p:nvSpPr>
          <p:cNvPr id="4" name="Slide Number Placeholder 3"/>
          <p:cNvSpPr>
            <a:spLocks noGrp="1"/>
          </p:cNvSpPr>
          <p:nvPr>
            <p:ph type="sldNum" sz="quarter" idx="10"/>
          </p:nvPr>
        </p:nvSpPr>
        <p:spPr/>
        <p:txBody>
          <a:bodyPr/>
          <a:lstStyle/>
          <a:p>
            <a:fld id="{23862A5B-857C-754F-A75D-EB8ED9D278A7}" type="slidenum">
              <a:rPr lang="en-US" smtClean="0"/>
              <a:t>4</a:t>
            </a:fld>
            <a:endParaRPr lang="en-US"/>
          </a:p>
        </p:txBody>
      </p:sp>
    </p:spTree>
    <p:extLst>
      <p:ext uri="{BB962C8B-B14F-4D97-AF65-F5344CB8AC3E}">
        <p14:creationId xmlns:p14="http://schemas.microsoft.com/office/powerpoint/2010/main" val="707004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862A5B-857C-754F-A75D-EB8ED9D278A7}" type="slidenum">
              <a:rPr lang="en-US" smtClean="0"/>
              <a:t>5</a:t>
            </a:fld>
            <a:endParaRPr lang="en-US"/>
          </a:p>
        </p:txBody>
      </p:sp>
    </p:spTree>
    <p:extLst>
      <p:ext uri="{BB962C8B-B14F-4D97-AF65-F5344CB8AC3E}">
        <p14:creationId xmlns:p14="http://schemas.microsoft.com/office/powerpoint/2010/main" val="3242855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CDE,</a:t>
            </a:r>
            <a:r>
              <a:rPr lang="en-US" baseline="0" dirty="0" smtClean="0"/>
              <a:t> as part of the LCAP process,</a:t>
            </a:r>
            <a:r>
              <a:rPr lang="en-US" dirty="0" smtClean="0"/>
              <a:t> is recommending defining services</a:t>
            </a:r>
            <a:r>
              <a:rPr lang="en-US" baseline="0" dirty="0" smtClean="0"/>
              <a:t> within the plan – that is, o</a:t>
            </a:r>
            <a:r>
              <a:rPr lang="en-US" dirty="0" smtClean="0"/>
              <a:t>rganizing action steps </a:t>
            </a:r>
            <a:r>
              <a:rPr lang="en-US" baseline="0" dirty="0" smtClean="0"/>
              <a:t>under some larger concept that supports serving students- not about the doing it’s about the serving.  This allows the District to move toward systems thinking and build stronger coherence.</a:t>
            </a:r>
          </a:p>
          <a:p>
            <a:endParaRPr lang="en-US" baseline="0" dirty="0" smtClean="0"/>
          </a:p>
          <a:p>
            <a:r>
              <a:rPr lang="en-US" baseline="0" dirty="0" smtClean="0"/>
              <a:t>For us, service connotes….  And reflects a Theory of Action.</a:t>
            </a:r>
            <a:endParaRPr lang="en-US" dirty="0"/>
          </a:p>
        </p:txBody>
      </p:sp>
      <p:sp>
        <p:nvSpPr>
          <p:cNvPr id="4" name="Slide Number Placeholder 3"/>
          <p:cNvSpPr>
            <a:spLocks noGrp="1"/>
          </p:cNvSpPr>
          <p:nvPr>
            <p:ph type="sldNum" sz="quarter" idx="10"/>
          </p:nvPr>
        </p:nvSpPr>
        <p:spPr/>
        <p:txBody>
          <a:bodyPr/>
          <a:lstStyle/>
          <a:p>
            <a:fld id="{8597A58F-15F3-9545-9320-983CF2A4999F}" type="slidenum">
              <a:rPr lang="en-US" smtClean="0"/>
              <a:t>6</a:t>
            </a:fld>
            <a:endParaRPr lang="en-US"/>
          </a:p>
        </p:txBody>
      </p:sp>
    </p:spTree>
    <p:extLst>
      <p:ext uri="{BB962C8B-B14F-4D97-AF65-F5344CB8AC3E}">
        <p14:creationId xmlns:p14="http://schemas.microsoft.com/office/powerpoint/2010/main" val="2724155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services and the possible strategies that will</a:t>
            </a:r>
            <a:r>
              <a:rPr lang="en-US" baseline="0" dirty="0" smtClean="0"/>
              <a:t> go in the LCAP should be based on research. </a:t>
            </a:r>
            <a:endParaRPr lang="en-US" dirty="0"/>
          </a:p>
        </p:txBody>
      </p:sp>
      <p:sp>
        <p:nvSpPr>
          <p:cNvPr id="4" name="Slide Number Placeholder 3"/>
          <p:cNvSpPr>
            <a:spLocks noGrp="1"/>
          </p:cNvSpPr>
          <p:nvPr>
            <p:ph type="sldNum" sz="quarter" idx="10"/>
          </p:nvPr>
        </p:nvSpPr>
        <p:spPr/>
        <p:txBody>
          <a:bodyPr/>
          <a:lstStyle/>
          <a:p>
            <a:fld id="{6EE71424-9482-1340-BE36-50FA59C17BD8}" type="slidenum">
              <a:rPr lang="en-US" smtClean="0"/>
              <a:t>7</a:t>
            </a:fld>
            <a:endParaRPr lang="en-US"/>
          </a:p>
        </p:txBody>
      </p:sp>
    </p:spTree>
    <p:extLst>
      <p:ext uri="{BB962C8B-B14F-4D97-AF65-F5344CB8AC3E}">
        <p14:creationId xmlns:p14="http://schemas.microsoft.com/office/powerpoint/2010/main" val="1553850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8 State priority areas must be addressed in each LCAP.  For County Offices there are 2 Additional Priorities:  Expelled Pupils and </a:t>
            </a:r>
            <a:r>
              <a:rPr lang="en-US" baseline="0" smtClean="0"/>
              <a:t>Foster Youth</a:t>
            </a:r>
            <a:endParaRPr lang="en-US" baseline="0" dirty="0" smtClean="0"/>
          </a:p>
          <a:p>
            <a:endParaRPr lang="en-US" dirty="0" smtClean="0"/>
          </a:p>
          <a:p>
            <a:r>
              <a:rPr lang="en-US" dirty="0" smtClean="0"/>
              <a:t>1 Basic Services </a:t>
            </a:r>
          </a:p>
          <a:p>
            <a:r>
              <a:rPr lang="en-US" dirty="0" smtClean="0"/>
              <a:t>2 Implementation of State Standards </a:t>
            </a:r>
          </a:p>
          <a:p>
            <a:r>
              <a:rPr lang="en-US" dirty="0" smtClean="0"/>
              <a:t>3 Parent Involvement </a:t>
            </a:r>
          </a:p>
          <a:p>
            <a:r>
              <a:rPr lang="en-US" dirty="0" smtClean="0"/>
              <a:t>4 Pupil Achievement </a:t>
            </a:r>
          </a:p>
          <a:p>
            <a:r>
              <a:rPr lang="en-US" dirty="0" smtClean="0"/>
              <a:t>5 Pupil Engagement </a:t>
            </a:r>
          </a:p>
          <a:p>
            <a:r>
              <a:rPr lang="en-US" dirty="0" smtClean="0"/>
              <a:t>6 School Climate </a:t>
            </a:r>
          </a:p>
          <a:p>
            <a:r>
              <a:rPr lang="en-US" dirty="0" smtClean="0"/>
              <a:t>7 Course Access </a:t>
            </a:r>
          </a:p>
          <a:p>
            <a:r>
              <a:rPr lang="en-US" dirty="0" smtClean="0"/>
              <a:t>8 Other Pupil Outcomes </a:t>
            </a:r>
          </a:p>
          <a:p>
            <a:r>
              <a:rPr lang="en-US" dirty="0" smtClean="0"/>
              <a:t>9-10 Additional Priorities for County Office of Education: Expelled Pupils &amp;</a:t>
            </a:r>
            <a:r>
              <a:rPr lang="en-US" baseline="0" dirty="0" smtClean="0"/>
              <a:t> </a:t>
            </a:r>
            <a:r>
              <a:rPr lang="en-US" dirty="0" smtClean="0"/>
              <a:t>Foster Youth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EE71424-9482-1340-BE36-50FA59C17BD8}" type="slidenum">
              <a:rPr lang="en-US" smtClean="0"/>
              <a:t>8</a:t>
            </a:fld>
            <a:endParaRPr lang="en-US"/>
          </a:p>
        </p:txBody>
      </p:sp>
    </p:spTree>
    <p:extLst>
      <p:ext uri="{BB962C8B-B14F-4D97-AF65-F5344CB8AC3E}">
        <p14:creationId xmlns:p14="http://schemas.microsoft.com/office/powerpoint/2010/main" val="53913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state priorities are expressed as metrics for which the district is expected to develop performance</a:t>
            </a:r>
            <a:r>
              <a:rPr lang="en-US" baseline="0" dirty="0" smtClean="0"/>
              <a:t> measures to demonstrate how LCFF and the LCAP support student outcomes.  The date includes…</a:t>
            </a:r>
            <a:endParaRPr lang="en-US" dirty="0"/>
          </a:p>
        </p:txBody>
      </p:sp>
      <p:sp>
        <p:nvSpPr>
          <p:cNvPr id="4" name="Slide Number Placeholder 3"/>
          <p:cNvSpPr>
            <a:spLocks noGrp="1"/>
          </p:cNvSpPr>
          <p:nvPr>
            <p:ph type="sldNum" sz="quarter" idx="10"/>
          </p:nvPr>
        </p:nvSpPr>
        <p:spPr/>
        <p:txBody>
          <a:bodyPr/>
          <a:lstStyle/>
          <a:p>
            <a:fld id="{6EE71424-9482-1340-BE36-50FA59C17BD8}" type="slidenum">
              <a:rPr lang="en-US" smtClean="0"/>
              <a:t>9</a:t>
            </a:fld>
            <a:endParaRPr lang="en-US"/>
          </a:p>
        </p:txBody>
      </p:sp>
    </p:spTree>
    <p:extLst>
      <p:ext uri="{BB962C8B-B14F-4D97-AF65-F5344CB8AC3E}">
        <p14:creationId xmlns:p14="http://schemas.microsoft.com/office/powerpoint/2010/main" val="2159820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97A58F-15F3-9545-9320-983CF2A4999F}" type="slidenum">
              <a:rPr lang="en-US" smtClean="0"/>
              <a:t>10</a:t>
            </a:fld>
            <a:endParaRPr lang="en-US"/>
          </a:p>
        </p:txBody>
      </p:sp>
    </p:spTree>
    <p:extLst>
      <p:ext uri="{BB962C8B-B14F-4D97-AF65-F5344CB8AC3E}">
        <p14:creationId xmlns:p14="http://schemas.microsoft.com/office/powerpoint/2010/main" val="2724155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chemeClr val="tx1"/>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53E95C05-9F05-3244-90D7-B038CF6A5A27}" type="datetimeFigureOut">
              <a:rPr lang="en-US" smtClean="0"/>
              <a:t>9/20/2018</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25595817-93E5-2343-9858-8F5B2A17ECD1}" type="slidenum">
              <a:rPr lang="en-US" smtClean="0"/>
              <a:t>‹#›</a:t>
            </a:fld>
            <a:endParaRPr lang="en-US"/>
          </a:p>
        </p:txBody>
      </p:sp>
      <p:cxnSp>
        <p:nvCxnSpPr>
          <p:cNvPr id="8" name="Straight Connector 7"/>
          <p:cNvCxnSpPr/>
          <p:nvPr/>
        </p:nvCxnSpPr>
        <p:spPr>
          <a:xfrm>
            <a:off x="1483995" y="3733800"/>
            <a:ext cx="61722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199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E95C05-9F05-3244-90D7-B038CF6A5A27}" type="datetimeFigureOut">
              <a:rPr lang="en-US" smtClean="0"/>
              <a:t>9/20/2018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595817-93E5-2343-9858-8F5B2A17ECD1}" type="slidenum">
              <a:rPr lang="en-US" smtClean="0"/>
              <a:t>‹#›</a:t>
            </a:fld>
            <a:endParaRPr lang="en-US"/>
          </a:p>
        </p:txBody>
      </p:sp>
    </p:spTree>
    <p:extLst>
      <p:ext uri="{BB962C8B-B14F-4D97-AF65-F5344CB8AC3E}">
        <p14:creationId xmlns:p14="http://schemas.microsoft.com/office/powerpoint/2010/main" val="273580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E95C05-9F05-3244-90D7-B038CF6A5A27}" type="datetimeFigureOut">
              <a:rPr lang="en-US" smtClean="0"/>
              <a:t>9/20/2018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595817-93E5-2343-9858-8F5B2A17ECD1}" type="slidenum">
              <a:rPr lang="en-US" smtClean="0"/>
              <a:t>‹#›</a:t>
            </a:fld>
            <a:endParaRPr lang="en-US"/>
          </a:p>
        </p:txBody>
      </p:sp>
    </p:spTree>
    <p:extLst>
      <p:ext uri="{BB962C8B-B14F-4D97-AF65-F5344CB8AC3E}">
        <p14:creationId xmlns:p14="http://schemas.microsoft.com/office/powerpoint/2010/main" val="13568413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Graph and Table Layout">
    <p:spTree>
      <p:nvGrpSpPr>
        <p:cNvPr id="1" name=""/>
        <p:cNvGrpSpPr/>
        <p:nvPr/>
      </p:nvGrpSpPr>
      <p:grpSpPr>
        <a:xfrm>
          <a:off x="0" y="0"/>
          <a:ext cx="0" cy="0"/>
          <a:chOff x="0" y="0"/>
          <a:chExt cx="0" cy="0"/>
        </a:xfrm>
      </p:grpSpPr>
      <p:cxnSp>
        <p:nvCxnSpPr>
          <p:cNvPr id="5" name="Straight Connector 4"/>
          <p:cNvCxnSpPr/>
          <p:nvPr userDrawn="1"/>
        </p:nvCxnSpPr>
        <p:spPr>
          <a:xfrm>
            <a:off x="631825" y="1141413"/>
            <a:ext cx="8850313" cy="1587"/>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31824" y="574882"/>
            <a:ext cx="8054975" cy="566738"/>
          </a:xfrm>
        </p:spPr>
        <p:txBody>
          <a:bodyPr/>
          <a:lstStyle>
            <a:lvl1pPr algn="l">
              <a:defRPr sz="20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631825" y="1256099"/>
            <a:ext cx="8054974" cy="73621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01263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E95C05-9F05-3244-90D7-B038CF6A5A27}" type="datetimeFigureOut">
              <a:rPr lang="en-US" smtClean="0"/>
              <a:t>9/20/2018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595817-93E5-2343-9858-8F5B2A17ECD1}" type="slidenum">
              <a:rPr lang="en-US" smtClean="0"/>
              <a:t>‹#›</a:t>
            </a:fld>
            <a:endParaRPr lang="en-US"/>
          </a:p>
        </p:txBody>
      </p:sp>
    </p:spTree>
    <p:extLst>
      <p:ext uri="{BB962C8B-B14F-4D97-AF65-F5344CB8AC3E}">
        <p14:creationId xmlns:p14="http://schemas.microsoft.com/office/powerpoint/2010/main" val="712390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3E95C05-9F05-3244-90D7-B038CF6A5A27}" type="datetimeFigureOut">
              <a:rPr lang="en-US" smtClean="0"/>
              <a:t>9/20/2018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595817-93E5-2343-9858-8F5B2A17ECD1}" type="slidenum">
              <a:rPr lang="en-US" smtClean="0"/>
              <a:t>‹#›</a:t>
            </a:fld>
            <a:endParaRPr lang="en-US"/>
          </a:p>
        </p:txBody>
      </p:sp>
      <p:cxnSp>
        <p:nvCxnSpPr>
          <p:cNvPr id="7" name="Straight Connector 6"/>
          <p:cNvCxnSpPr/>
          <p:nvPr/>
        </p:nvCxnSpPr>
        <p:spPr>
          <a:xfrm>
            <a:off x="1485900" y="4020408"/>
            <a:ext cx="61722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5482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3E95C05-9F05-3244-90D7-B038CF6A5A27}" type="datetimeFigureOut">
              <a:rPr lang="en-US" smtClean="0"/>
              <a:t>9/20/2018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595817-93E5-2343-9858-8F5B2A17ECD1}" type="slidenum">
              <a:rPr lang="en-US" smtClean="0"/>
              <a:t>‹#›</a:t>
            </a:fld>
            <a:endParaRPr lang="en-US"/>
          </a:p>
        </p:txBody>
      </p:sp>
    </p:spTree>
    <p:extLst>
      <p:ext uri="{BB962C8B-B14F-4D97-AF65-F5344CB8AC3E}">
        <p14:creationId xmlns:p14="http://schemas.microsoft.com/office/powerpoint/2010/main" val="2969275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3E95C05-9F05-3244-90D7-B038CF6A5A27}" type="datetimeFigureOut">
              <a:rPr lang="en-US" smtClean="0"/>
              <a:t>9/20/2018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595817-93E5-2343-9858-8F5B2A17ECD1}" type="slidenum">
              <a:rPr lang="en-US" smtClean="0"/>
              <a:t>‹#›</a:t>
            </a:fld>
            <a:endParaRPr lang="en-US"/>
          </a:p>
        </p:txBody>
      </p:sp>
    </p:spTree>
    <p:extLst>
      <p:ext uri="{BB962C8B-B14F-4D97-AF65-F5344CB8AC3E}">
        <p14:creationId xmlns:p14="http://schemas.microsoft.com/office/powerpoint/2010/main" val="2860164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3E95C05-9F05-3244-90D7-B038CF6A5A27}" type="datetimeFigureOut">
              <a:rPr lang="en-US" smtClean="0"/>
              <a:t>9/20/2018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595817-93E5-2343-9858-8F5B2A17ECD1}" type="slidenum">
              <a:rPr lang="en-US" smtClean="0"/>
              <a:t>‹#›</a:t>
            </a:fld>
            <a:endParaRPr lang="en-US"/>
          </a:p>
        </p:txBody>
      </p:sp>
    </p:spTree>
    <p:extLst>
      <p:ext uri="{BB962C8B-B14F-4D97-AF65-F5344CB8AC3E}">
        <p14:creationId xmlns:p14="http://schemas.microsoft.com/office/powerpoint/2010/main" val="3217148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E95C05-9F05-3244-90D7-B038CF6A5A27}" type="datetimeFigureOut">
              <a:rPr lang="en-US" smtClean="0"/>
              <a:t>9/20/2018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595817-93E5-2343-9858-8F5B2A17ECD1}" type="slidenum">
              <a:rPr lang="en-US" smtClean="0"/>
              <a:t>‹#›</a:t>
            </a:fld>
            <a:endParaRPr lang="en-US"/>
          </a:p>
        </p:txBody>
      </p:sp>
    </p:spTree>
    <p:extLst>
      <p:ext uri="{BB962C8B-B14F-4D97-AF65-F5344CB8AC3E}">
        <p14:creationId xmlns:p14="http://schemas.microsoft.com/office/powerpoint/2010/main" val="3908900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smtClean="0"/>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53E95C05-9F05-3244-90D7-B038CF6A5A27}" type="datetimeFigureOut">
              <a:rPr lang="en-US" smtClean="0"/>
              <a:t>9/20/2018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595817-93E5-2343-9858-8F5B2A17ECD1}" type="slidenum">
              <a:rPr lang="en-US" smtClean="0"/>
              <a:t>‹#›</a:t>
            </a:fld>
            <a:endParaRPr lang="en-US"/>
          </a:p>
        </p:txBody>
      </p:sp>
    </p:spTree>
    <p:extLst>
      <p:ext uri="{BB962C8B-B14F-4D97-AF65-F5344CB8AC3E}">
        <p14:creationId xmlns:p14="http://schemas.microsoft.com/office/powerpoint/2010/main" val="2470208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53E95C05-9F05-3244-90D7-B038CF6A5A27}" type="datetimeFigureOut">
              <a:rPr lang="en-US" smtClean="0"/>
              <a:t>9/20/2018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595817-93E5-2343-9858-8F5B2A17ECD1}" type="slidenum">
              <a:rPr lang="en-US" smtClean="0"/>
              <a:t>‹#›</a:t>
            </a:fld>
            <a:endParaRPr lang="en-US"/>
          </a:p>
        </p:txBody>
      </p:sp>
    </p:spTree>
    <p:extLst>
      <p:ext uri="{BB962C8B-B14F-4D97-AF65-F5344CB8AC3E}">
        <p14:creationId xmlns:p14="http://schemas.microsoft.com/office/powerpoint/2010/main" val="4043342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tx1"/>
                </a:solidFill>
              </a:defRPr>
            </a:lvl1pPr>
          </a:lstStyle>
          <a:p>
            <a:fld id="{53E95C05-9F05-3244-90D7-B038CF6A5A27}" type="datetimeFigureOut">
              <a:rPr lang="en-US" smtClean="0"/>
              <a:t>9/20/2018</a:t>
            </a:fld>
            <a:endParaRPr lang="en-US"/>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tx1"/>
                </a:solidFill>
              </a:defRPr>
            </a:lvl1pPr>
          </a:lstStyle>
          <a:p>
            <a:endParaRPr lang="en-US"/>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tx1"/>
                </a:solidFill>
              </a:defRPr>
            </a:lvl1pPr>
          </a:lstStyle>
          <a:p>
            <a:fld id="{25595817-93E5-2343-9858-8F5B2A17ECD1}" type="slidenum">
              <a:rPr lang="en-US" smtClean="0"/>
              <a:t>‹#›</a:t>
            </a:fld>
            <a:endParaRPr lang="en-US"/>
          </a:p>
        </p:txBody>
      </p:sp>
    </p:spTree>
    <p:extLst>
      <p:ext uri="{BB962C8B-B14F-4D97-AF65-F5344CB8AC3E}">
        <p14:creationId xmlns:p14="http://schemas.microsoft.com/office/powerpoint/2010/main" val="718079687"/>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6858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tx1"/>
        </a:buClr>
        <a:buSzPct val="80000"/>
        <a:buFont typeface="Corbel" pitchFamily="34" charset="0"/>
        <a:buChar char="•"/>
        <a:defRPr sz="2000" kern="1200">
          <a:solidFill>
            <a:schemeClr val="tx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800" kern="1200">
          <a:solidFill>
            <a:schemeClr val="tx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600" kern="1200">
          <a:solidFill>
            <a:schemeClr val="tx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7096" y="781659"/>
            <a:ext cx="7905998" cy="2926080"/>
          </a:xfrm>
        </p:spPr>
        <p:txBody>
          <a:bodyPr>
            <a:normAutofit fontScale="90000"/>
          </a:bodyPr>
          <a:lstStyle/>
          <a:p>
            <a:r>
              <a:rPr lang="en-US" dirty="0" smtClean="0"/>
              <a:t>Local Control Accountability Plan (LCAP)</a:t>
            </a:r>
            <a:br>
              <a:rPr lang="en-US" dirty="0" smtClean="0"/>
            </a:br>
            <a:r>
              <a:rPr lang="en-US" dirty="0" smtClean="0"/>
              <a:t>Committee</a:t>
            </a:r>
            <a:endParaRPr lang="en-US" dirty="0"/>
          </a:p>
        </p:txBody>
      </p:sp>
      <p:sp>
        <p:nvSpPr>
          <p:cNvPr id="3" name="Subtitle 2"/>
          <p:cNvSpPr>
            <a:spLocks noGrp="1"/>
          </p:cNvSpPr>
          <p:nvPr>
            <p:ph type="subTitle" idx="1"/>
          </p:nvPr>
        </p:nvSpPr>
        <p:spPr>
          <a:xfrm>
            <a:off x="1282148" y="4527274"/>
            <a:ext cx="6575895" cy="1388165"/>
          </a:xfrm>
        </p:spPr>
        <p:txBody>
          <a:bodyPr>
            <a:normAutofit/>
          </a:bodyPr>
          <a:lstStyle/>
          <a:p>
            <a:r>
              <a:rPr lang="en-US" sz="2800" dirty="0" smtClean="0"/>
              <a:t>Woodland Joint Unified School District</a:t>
            </a:r>
          </a:p>
          <a:p>
            <a:r>
              <a:rPr lang="en-US" sz="2800" dirty="0" smtClean="0"/>
              <a:t>September 17, 2018</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403" y="320483"/>
            <a:ext cx="1195014" cy="1195014"/>
          </a:xfrm>
          <a:prstGeom prst="rect">
            <a:avLst/>
          </a:prstGeom>
        </p:spPr>
      </p:pic>
    </p:spTree>
    <p:extLst>
      <p:ext uri="{BB962C8B-B14F-4D97-AF65-F5344CB8AC3E}">
        <p14:creationId xmlns:p14="http://schemas.microsoft.com/office/powerpoint/2010/main" val="38558365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311889"/>
            <a:ext cx="7406640" cy="1356360"/>
          </a:xfrm>
        </p:spPr>
        <p:txBody>
          <a:bodyPr/>
          <a:lstStyle/>
          <a:p>
            <a:r>
              <a:rPr lang="en-US" dirty="0" smtClean="0"/>
              <a:t>Process</a:t>
            </a:r>
            <a:endParaRPr lang="en-US" dirty="0"/>
          </a:p>
        </p:txBody>
      </p:sp>
      <p:sp>
        <p:nvSpPr>
          <p:cNvPr id="3" name="Content Placeholder 2"/>
          <p:cNvSpPr>
            <a:spLocks noGrp="1"/>
          </p:cNvSpPr>
          <p:nvPr>
            <p:ph idx="1"/>
          </p:nvPr>
        </p:nvSpPr>
        <p:spPr>
          <a:xfrm>
            <a:off x="857250" y="1345018"/>
            <a:ext cx="7404653" cy="4038600"/>
          </a:xfrm>
        </p:spPr>
        <p:txBody>
          <a:bodyPr>
            <a:normAutofit/>
          </a:bodyPr>
          <a:lstStyle/>
          <a:p>
            <a:r>
              <a:rPr lang="en-US" sz="3200" dirty="0" smtClean="0"/>
              <a:t>Input is collected from staff, students, administrators, parents, and stakeholder groups through surveys and facilitated meetings</a:t>
            </a:r>
          </a:p>
          <a:p>
            <a:r>
              <a:rPr lang="en-US" sz="3200" dirty="0" smtClean="0"/>
              <a:t>LCAP is developed and input is considered in the development of the plan</a:t>
            </a:r>
          </a:p>
          <a:p>
            <a:pPr marL="0" indent="0">
              <a:buNone/>
            </a:pPr>
            <a:endParaRPr lang="en-US" sz="3200" dirty="0" smtClean="0"/>
          </a:p>
        </p:txBody>
      </p:sp>
      <p:pic>
        <p:nvPicPr>
          <p:cNvPr id="4" name="Picture 3" descr="&lt;strong&gt;Cycle&lt;/strong&gt; by lmproulx"/>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7542" y="3816447"/>
            <a:ext cx="2011672" cy="2052726"/>
          </a:xfrm>
          <a:prstGeom prst="rect">
            <a:avLst/>
          </a:prstGeom>
        </p:spPr>
      </p:pic>
    </p:spTree>
    <p:extLst>
      <p:ext uri="{BB962C8B-B14F-4D97-AF65-F5344CB8AC3E}">
        <p14:creationId xmlns:p14="http://schemas.microsoft.com/office/powerpoint/2010/main" val="2803759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Committee’s Role</a:t>
            </a:r>
            <a:endParaRPr lang="en-US" dirty="0"/>
          </a:p>
        </p:txBody>
      </p:sp>
      <p:sp>
        <p:nvSpPr>
          <p:cNvPr id="3" name="Content Placeholder 2"/>
          <p:cNvSpPr>
            <a:spLocks noGrp="1"/>
          </p:cNvSpPr>
          <p:nvPr>
            <p:ph idx="1"/>
          </p:nvPr>
        </p:nvSpPr>
        <p:spPr>
          <a:xfrm>
            <a:off x="857251" y="2057400"/>
            <a:ext cx="7666547" cy="4038600"/>
          </a:xfrm>
        </p:spPr>
        <p:txBody>
          <a:bodyPr>
            <a:normAutofit/>
          </a:bodyPr>
          <a:lstStyle/>
          <a:p>
            <a:r>
              <a:rPr lang="en-US" sz="3200" dirty="0" smtClean="0"/>
              <a:t>Advise and contribute your knowledge and experience</a:t>
            </a:r>
          </a:p>
          <a:p>
            <a:r>
              <a:rPr lang="en-US" sz="3200" dirty="0" smtClean="0"/>
              <a:t>Provide input and make recommendations</a:t>
            </a:r>
          </a:p>
          <a:p>
            <a:r>
              <a:rPr lang="en-US" sz="3200" dirty="0" smtClean="0"/>
              <a:t>Represent the interests of our schools and our students</a:t>
            </a:r>
          </a:p>
          <a:p>
            <a:r>
              <a:rPr lang="en-US" sz="3200" dirty="0" smtClean="0"/>
              <a:t>Support WJUSD in  achieving the LCAP Goals</a:t>
            </a:r>
            <a:endParaRPr lang="en-US" sz="3200" dirty="0"/>
          </a:p>
        </p:txBody>
      </p:sp>
    </p:spTree>
    <p:extLst>
      <p:ext uri="{BB962C8B-B14F-4D97-AF65-F5344CB8AC3E}">
        <p14:creationId xmlns:p14="http://schemas.microsoft.com/office/powerpoint/2010/main" val="2768993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907" y="0"/>
            <a:ext cx="7406640" cy="1121134"/>
          </a:xfrm>
        </p:spPr>
        <p:txBody>
          <a:bodyPr/>
          <a:lstStyle/>
          <a:p>
            <a:r>
              <a:rPr lang="en-US" dirty="0" smtClean="0"/>
              <a:t>Highlights</a:t>
            </a:r>
            <a:endParaRPr lang="en-US" dirty="0"/>
          </a:p>
        </p:txBody>
      </p:sp>
      <p:sp>
        <p:nvSpPr>
          <p:cNvPr id="3" name="Content Placeholder 2"/>
          <p:cNvSpPr>
            <a:spLocks noGrp="1"/>
          </p:cNvSpPr>
          <p:nvPr>
            <p:ph idx="1"/>
          </p:nvPr>
        </p:nvSpPr>
        <p:spPr>
          <a:xfrm>
            <a:off x="477079" y="946205"/>
            <a:ext cx="8332966" cy="5661329"/>
          </a:xfrm>
        </p:spPr>
        <p:txBody>
          <a:bodyPr>
            <a:normAutofit/>
          </a:bodyPr>
          <a:lstStyle/>
          <a:p>
            <a:r>
              <a:rPr lang="en-US" sz="2600" dirty="0"/>
              <a:t>Alignment of Career Technical Education pathways and development of course outlines that meet the 2013 Model CTE Standards</a:t>
            </a:r>
          </a:p>
          <a:p>
            <a:r>
              <a:rPr lang="en-US" sz="2600" dirty="0"/>
              <a:t>P</a:t>
            </a:r>
            <a:r>
              <a:rPr lang="en-US" sz="2600" dirty="0" smtClean="0"/>
              <a:t>rofessional </a:t>
            </a:r>
            <a:r>
              <a:rPr lang="en-US" sz="2600" dirty="0"/>
              <a:t>learning to support the district instructional </a:t>
            </a:r>
            <a:r>
              <a:rPr lang="en-US" sz="2600" dirty="0" smtClean="0"/>
              <a:t>focus</a:t>
            </a:r>
          </a:p>
          <a:p>
            <a:r>
              <a:rPr lang="en-US" sz="2600" dirty="0" smtClean="0"/>
              <a:t>Decrease </a:t>
            </a:r>
            <a:r>
              <a:rPr lang="en-US" sz="2600" dirty="0"/>
              <a:t>in chronic absenteeism</a:t>
            </a:r>
          </a:p>
          <a:p>
            <a:r>
              <a:rPr lang="en-US" sz="2600" dirty="0"/>
              <a:t>Decreases in suspensions</a:t>
            </a:r>
          </a:p>
          <a:p>
            <a:r>
              <a:rPr lang="en-US" sz="2600" dirty="0"/>
              <a:t>Decrease in expulsions</a:t>
            </a:r>
          </a:p>
          <a:p>
            <a:r>
              <a:rPr lang="en-US" sz="2600" dirty="0"/>
              <a:t>Development of Ethnic Studies course options to support the Ethnic Studies graduation requirement; development of a statement of purpose and standards for Ethnic Studies courses</a:t>
            </a:r>
          </a:p>
          <a:p>
            <a:endParaRPr lang="en-US" dirty="0"/>
          </a:p>
        </p:txBody>
      </p:sp>
    </p:spTree>
    <p:extLst>
      <p:ext uri="{BB962C8B-B14F-4D97-AF65-F5344CB8AC3E}">
        <p14:creationId xmlns:p14="http://schemas.microsoft.com/office/powerpoint/2010/main" val="37727252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907" y="0"/>
            <a:ext cx="7406640" cy="1121134"/>
          </a:xfrm>
        </p:spPr>
        <p:txBody>
          <a:bodyPr/>
          <a:lstStyle/>
          <a:p>
            <a:r>
              <a:rPr lang="en-US" dirty="0" smtClean="0"/>
              <a:t>Highlights</a:t>
            </a:r>
            <a:endParaRPr lang="en-US" dirty="0"/>
          </a:p>
        </p:txBody>
      </p:sp>
      <p:sp>
        <p:nvSpPr>
          <p:cNvPr id="3" name="Content Placeholder 2"/>
          <p:cNvSpPr>
            <a:spLocks noGrp="1"/>
          </p:cNvSpPr>
          <p:nvPr>
            <p:ph idx="1"/>
          </p:nvPr>
        </p:nvSpPr>
        <p:spPr>
          <a:xfrm>
            <a:off x="477079" y="946205"/>
            <a:ext cx="8332966" cy="5661329"/>
          </a:xfrm>
        </p:spPr>
        <p:txBody>
          <a:bodyPr>
            <a:normAutofit fontScale="92500" lnSpcReduction="20000"/>
          </a:bodyPr>
          <a:lstStyle/>
          <a:p>
            <a:r>
              <a:rPr lang="en-US" sz="2600" dirty="0" smtClean="0"/>
              <a:t>Development </a:t>
            </a:r>
            <a:r>
              <a:rPr lang="en-US" sz="2600" dirty="0"/>
              <a:t>and consistent use of common district assessments in Reading, Math, and Social-Emotional well-being</a:t>
            </a:r>
          </a:p>
          <a:p>
            <a:r>
              <a:rPr lang="en-US" sz="2600" dirty="0"/>
              <a:t>Development of a Memorandum of Understanding for dual enrollment with Woodland Community College</a:t>
            </a:r>
          </a:p>
          <a:p>
            <a:r>
              <a:rPr lang="en-US" sz="2600" dirty="0"/>
              <a:t>Development of partnerships with community organizations and agencies, including a partnership with the City of Woodland to establish Summer at City Hall</a:t>
            </a:r>
          </a:p>
          <a:p>
            <a:r>
              <a:rPr lang="en-US" sz="2600" dirty="0"/>
              <a:t>Increases in the number of parent workshops through Parent Empowerment</a:t>
            </a:r>
          </a:p>
          <a:p>
            <a:r>
              <a:rPr lang="en-US" sz="2600" dirty="0"/>
              <a:t>Increases in the Graduation Rate for English Learner, Low Income, and Students with Disabilities</a:t>
            </a:r>
          </a:p>
          <a:p>
            <a:r>
              <a:rPr lang="en-US" sz="2600" dirty="0"/>
              <a:t>Increase in the number of students meeting a-g requirements</a:t>
            </a:r>
          </a:p>
          <a:p>
            <a:r>
              <a:rPr lang="en-US" sz="2600" dirty="0"/>
              <a:t>Increase in the number of students at the Prepared level on the College and Career Indicator</a:t>
            </a:r>
          </a:p>
          <a:p>
            <a:r>
              <a:rPr lang="en-US" sz="2600" dirty="0"/>
              <a:t>Increase in the number of State Seals of </a:t>
            </a:r>
            <a:r>
              <a:rPr lang="en-US" sz="2600" dirty="0" err="1"/>
              <a:t>Biliteracy</a:t>
            </a:r>
            <a:r>
              <a:rPr lang="en-US" sz="2600" dirty="0"/>
              <a:t> awarded</a:t>
            </a:r>
          </a:p>
          <a:p>
            <a:endParaRPr lang="en-US" dirty="0"/>
          </a:p>
        </p:txBody>
      </p:sp>
    </p:spTree>
    <p:extLst>
      <p:ext uri="{BB962C8B-B14F-4D97-AF65-F5344CB8AC3E}">
        <p14:creationId xmlns:p14="http://schemas.microsoft.com/office/powerpoint/2010/main" val="3713512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490" y="0"/>
            <a:ext cx="7406640" cy="1356360"/>
          </a:xfrm>
        </p:spPr>
        <p:txBody>
          <a:bodyPr/>
          <a:lstStyle/>
          <a:p>
            <a:r>
              <a:rPr lang="en-US" dirty="0" smtClean="0"/>
              <a:t>LCAP Monitoring</a:t>
            </a:r>
            <a:endParaRPr lang="en-US" dirty="0"/>
          </a:p>
        </p:txBody>
      </p:sp>
      <p:pic>
        <p:nvPicPr>
          <p:cNvPr id="4" name="Picture 3"/>
          <p:cNvPicPr>
            <a:picLocks noChangeAspect="1"/>
          </p:cNvPicPr>
          <p:nvPr/>
        </p:nvPicPr>
        <p:blipFill>
          <a:blip r:embed="rId2"/>
          <a:stretch>
            <a:fillRect/>
          </a:stretch>
        </p:blipFill>
        <p:spPr>
          <a:xfrm>
            <a:off x="243012" y="1486893"/>
            <a:ext cx="8542500" cy="4500439"/>
          </a:xfrm>
          <a:prstGeom prst="rect">
            <a:avLst/>
          </a:prstGeom>
        </p:spPr>
      </p:pic>
    </p:spTree>
    <p:extLst>
      <p:ext uri="{BB962C8B-B14F-4D97-AF65-F5344CB8AC3E}">
        <p14:creationId xmlns:p14="http://schemas.microsoft.com/office/powerpoint/2010/main" val="3354966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904371799"/>
              </p:ext>
            </p:extLst>
          </p:nvPr>
        </p:nvGraphicFramePr>
        <p:xfrm>
          <a:off x="653143" y="1021278"/>
          <a:ext cx="7912611" cy="5144090"/>
        </p:xfrm>
        <a:graphic>
          <a:graphicData uri="http://schemas.openxmlformats.org/drawingml/2006/table">
            <a:tbl>
              <a:tblPr firstRow="1" bandRow="1">
                <a:tableStyleId>{5C22544A-7EE6-4342-B048-85BDC9FD1C3A}</a:tableStyleId>
              </a:tblPr>
              <a:tblGrid>
                <a:gridCol w="1816925">
                  <a:extLst>
                    <a:ext uri="{9D8B030D-6E8A-4147-A177-3AD203B41FA5}">
                      <a16:colId xmlns:a16="http://schemas.microsoft.com/office/drawing/2014/main" val="2534264695"/>
                    </a:ext>
                  </a:extLst>
                </a:gridCol>
                <a:gridCol w="2852291">
                  <a:extLst>
                    <a:ext uri="{9D8B030D-6E8A-4147-A177-3AD203B41FA5}">
                      <a16:colId xmlns:a16="http://schemas.microsoft.com/office/drawing/2014/main" val="996416173"/>
                    </a:ext>
                  </a:extLst>
                </a:gridCol>
                <a:gridCol w="3243395">
                  <a:extLst>
                    <a:ext uri="{9D8B030D-6E8A-4147-A177-3AD203B41FA5}">
                      <a16:colId xmlns:a16="http://schemas.microsoft.com/office/drawing/2014/main" val="3253287307"/>
                    </a:ext>
                  </a:extLst>
                </a:gridCol>
              </a:tblGrid>
              <a:tr h="720058">
                <a:tc gridSpan="3">
                  <a:txBody>
                    <a:bodyPr/>
                    <a:lstStyle/>
                    <a:p>
                      <a:pPr algn="ctr"/>
                      <a:r>
                        <a:rPr lang="en-US" sz="3200" dirty="0" smtClean="0"/>
                        <a:t>DRAFT Data Review Schedule</a:t>
                      </a:r>
                      <a:endParaRPr lang="en-US" sz="3200" dirty="0"/>
                    </a:p>
                  </a:txBody>
                  <a:tcPr/>
                </a:tc>
                <a:tc hMerge="1">
                  <a:txBody>
                    <a:bodyPr/>
                    <a:lstStyle/>
                    <a:p>
                      <a:endParaRPr lang="en-US" sz="2000" dirty="0"/>
                    </a:p>
                  </a:txBody>
                  <a:tcPr/>
                </a:tc>
                <a:tc hMerge="1">
                  <a:txBody>
                    <a:bodyPr/>
                    <a:lstStyle/>
                    <a:p>
                      <a:endParaRPr lang="en-US" sz="2000" dirty="0"/>
                    </a:p>
                  </a:txBody>
                  <a:tcPr/>
                </a:tc>
                <a:extLst>
                  <a:ext uri="{0D108BD9-81ED-4DB2-BD59-A6C34878D82A}">
                    <a16:rowId xmlns:a16="http://schemas.microsoft.com/office/drawing/2014/main" val="74488666"/>
                  </a:ext>
                </a:extLst>
              </a:tr>
              <a:tr h="1258784">
                <a:tc>
                  <a:txBody>
                    <a:bodyPr/>
                    <a:lstStyle/>
                    <a:p>
                      <a:r>
                        <a:rPr lang="en-US" sz="2000" b="1" dirty="0" smtClean="0"/>
                        <a:t>Date</a:t>
                      </a:r>
                      <a:r>
                        <a:rPr lang="en-US" sz="2000" b="1" baseline="0" dirty="0" smtClean="0"/>
                        <a:t> of Meeting (WJUSD Board of Trustees)</a:t>
                      </a:r>
                      <a:endParaRPr lang="en-US" sz="2000" b="1" dirty="0"/>
                    </a:p>
                  </a:txBody>
                  <a:tcPr/>
                </a:tc>
                <a:tc>
                  <a:txBody>
                    <a:bodyPr/>
                    <a:lstStyle/>
                    <a:p>
                      <a:r>
                        <a:rPr lang="en-US" sz="2000" b="1" dirty="0" smtClean="0"/>
                        <a:t>LCAP Goal</a:t>
                      </a:r>
                      <a:endParaRPr lang="en-US" sz="2000" b="1" dirty="0"/>
                    </a:p>
                  </a:txBody>
                  <a:tcPr/>
                </a:tc>
                <a:tc>
                  <a:txBody>
                    <a:bodyPr/>
                    <a:lstStyle/>
                    <a:p>
                      <a:r>
                        <a:rPr lang="en-US" sz="2000" b="1" dirty="0" smtClean="0"/>
                        <a:t>Data to Review</a:t>
                      </a:r>
                      <a:endParaRPr lang="en-US" sz="2000" b="1" dirty="0"/>
                    </a:p>
                  </a:txBody>
                  <a:tcPr/>
                </a:tc>
                <a:extLst>
                  <a:ext uri="{0D108BD9-81ED-4DB2-BD59-A6C34878D82A}">
                    <a16:rowId xmlns:a16="http://schemas.microsoft.com/office/drawing/2014/main" val="2069422335"/>
                  </a:ext>
                </a:extLst>
              </a:tr>
              <a:tr h="538759">
                <a:tc>
                  <a:txBody>
                    <a:bodyPr/>
                    <a:lstStyle/>
                    <a:p>
                      <a:r>
                        <a:rPr lang="en-US" sz="1800" dirty="0" smtClean="0"/>
                        <a:t>October</a:t>
                      </a:r>
                      <a:endParaRPr lang="en-US" sz="1800" dirty="0"/>
                    </a:p>
                  </a:txBody>
                  <a:tcPr/>
                </a:tc>
                <a:tc>
                  <a:txBody>
                    <a:bodyPr/>
                    <a:lstStyle/>
                    <a:p>
                      <a:r>
                        <a:rPr lang="en-US" sz="1800" dirty="0" smtClean="0"/>
                        <a:t>Goal</a:t>
                      </a:r>
                      <a:r>
                        <a:rPr lang="en-US" sz="1800" baseline="0" dirty="0" smtClean="0"/>
                        <a:t> 1 = Student Achievement</a:t>
                      </a:r>
                      <a:endParaRPr lang="en-US" sz="1800" dirty="0"/>
                    </a:p>
                  </a:txBody>
                  <a:tcPr/>
                </a:tc>
                <a:tc>
                  <a:txBody>
                    <a:bodyPr/>
                    <a:lstStyle/>
                    <a:p>
                      <a:r>
                        <a:rPr lang="en-US" sz="1800" dirty="0" smtClean="0"/>
                        <a:t>Smarter Balanced</a:t>
                      </a:r>
                      <a:r>
                        <a:rPr lang="en-US" sz="1800" baseline="0" dirty="0" smtClean="0"/>
                        <a:t> Summative Assessments</a:t>
                      </a:r>
                      <a:endParaRPr lang="en-US" sz="1800" dirty="0"/>
                    </a:p>
                  </a:txBody>
                  <a:tcPr/>
                </a:tc>
                <a:extLst>
                  <a:ext uri="{0D108BD9-81ED-4DB2-BD59-A6C34878D82A}">
                    <a16:rowId xmlns:a16="http://schemas.microsoft.com/office/drawing/2014/main" val="3897349885"/>
                  </a:ext>
                </a:extLst>
              </a:tr>
              <a:tr h="544914">
                <a:tc>
                  <a:txBody>
                    <a:bodyPr/>
                    <a:lstStyle/>
                    <a:p>
                      <a:r>
                        <a:rPr lang="en-US" sz="1800" dirty="0" smtClean="0"/>
                        <a:t>November</a:t>
                      </a:r>
                      <a:endParaRPr lang="en-US" sz="1800" dirty="0"/>
                    </a:p>
                  </a:txBody>
                  <a:tcPr/>
                </a:tc>
                <a:tc>
                  <a:txBody>
                    <a:bodyPr/>
                    <a:lstStyle/>
                    <a:p>
                      <a:r>
                        <a:rPr lang="en-US" sz="1800" dirty="0" smtClean="0"/>
                        <a:t>Goal 2</a:t>
                      </a:r>
                      <a:r>
                        <a:rPr lang="en-US" sz="1800" baseline="0" dirty="0" smtClean="0"/>
                        <a:t> = </a:t>
                      </a:r>
                      <a:r>
                        <a:rPr lang="en-US" sz="1800" dirty="0" smtClean="0"/>
                        <a:t>College</a:t>
                      </a:r>
                      <a:r>
                        <a:rPr lang="en-US" sz="1800" baseline="0" dirty="0" smtClean="0"/>
                        <a:t> and Career</a:t>
                      </a:r>
                      <a:endParaRPr lang="en-US" sz="1800" dirty="0"/>
                    </a:p>
                  </a:txBody>
                  <a:tcPr/>
                </a:tc>
                <a:tc>
                  <a:txBody>
                    <a:bodyPr/>
                    <a:lstStyle/>
                    <a:p>
                      <a:r>
                        <a:rPr lang="en-US" sz="1800" dirty="0" smtClean="0"/>
                        <a:t>College and Career Indicator; Graduation</a:t>
                      </a:r>
                      <a:r>
                        <a:rPr lang="en-US" sz="1800" baseline="0" dirty="0" smtClean="0"/>
                        <a:t> Rate</a:t>
                      </a:r>
                      <a:endParaRPr lang="en-US" sz="1800" dirty="0"/>
                    </a:p>
                  </a:txBody>
                  <a:tcPr/>
                </a:tc>
                <a:extLst>
                  <a:ext uri="{0D108BD9-81ED-4DB2-BD59-A6C34878D82A}">
                    <a16:rowId xmlns:a16="http://schemas.microsoft.com/office/drawing/2014/main" val="309311903"/>
                  </a:ext>
                </a:extLst>
              </a:tr>
              <a:tr h="536721">
                <a:tc>
                  <a:txBody>
                    <a:bodyPr/>
                    <a:lstStyle/>
                    <a:p>
                      <a:r>
                        <a:rPr lang="en-US" sz="1800" dirty="0" smtClean="0"/>
                        <a:t>December</a:t>
                      </a:r>
                      <a:endParaRPr lang="en-US" sz="1800" dirty="0"/>
                    </a:p>
                  </a:txBody>
                  <a:tcPr/>
                </a:tc>
                <a:tc>
                  <a:txBody>
                    <a:bodyPr/>
                    <a:lstStyle/>
                    <a:p>
                      <a:r>
                        <a:rPr lang="en-US" sz="1800" dirty="0" smtClean="0"/>
                        <a:t>Goal</a:t>
                      </a:r>
                      <a:r>
                        <a:rPr lang="en-US" sz="1800" baseline="0" dirty="0" smtClean="0"/>
                        <a:t> 3 = Student Support</a:t>
                      </a:r>
                      <a:endParaRPr lang="en-US" sz="18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baseline="0" dirty="0" smtClean="0"/>
                        <a:t>Suspension Rate; Absenteeism</a:t>
                      </a:r>
                      <a:endParaRPr lang="en-US" sz="1800" dirty="0"/>
                    </a:p>
                  </a:txBody>
                  <a:tcPr/>
                </a:tc>
                <a:extLst>
                  <a:ext uri="{0D108BD9-81ED-4DB2-BD59-A6C34878D82A}">
                    <a16:rowId xmlns:a16="http://schemas.microsoft.com/office/drawing/2014/main" val="1020093099"/>
                  </a:ext>
                </a:extLst>
              </a:tr>
              <a:tr h="656431">
                <a:tc>
                  <a:txBody>
                    <a:bodyPr/>
                    <a:lstStyle/>
                    <a:p>
                      <a:r>
                        <a:rPr lang="en-US" sz="1800" dirty="0" smtClean="0"/>
                        <a:t>January</a:t>
                      </a:r>
                      <a:endParaRPr lang="en-US" sz="1800" dirty="0"/>
                    </a:p>
                  </a:txBody>
                  <a:tcPr/>
                </a:tc>
                <a:tc>
                  <a:txBody>
                    <a:bodyPr/>
                    <a:lstStyle/>
                    <a:p>
                      <a:r>
                        <a:rPr lang="en-US" sz="1800" dirty="0" smtClean="0"/>
                        <a:t>Goal 4</a:t>
                      </a:r>
                      <a:r>
                        <a:rPr lang="en-US" sz="1800" baseline="0" dirty="0" smtClean="0"/>
                        <a:t> = </a:t>
                      </a:r>
                      <a:r>
                        <a:rPr lang="en-US" sz="1800" dirty="0" smtClean="0"/>
                        <a:t>English Learner Achievement</a:t>
                      </a:r>
                      <a:endParaRPr lang="en-US" sz="18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smtClean="0"/>
                        <a:t>EL achievement and Reclassification</a:t>
                      </a:r>
                      <a:endParaRPr lang="en-US" sz="1800" dirty="0"/>
                    </a:p>
                  </a:txBody>
                  <a:tcPr/>
                </a:tc>
                <a:extLst>
                  <a:ext uri="{0D108BD9-81ED-4DB2-BD59-A6C34878D82A}">
                    <a16:rowId xmlns:a16="http://schemas.microsoft.com/office/drawing/2014/main" val="1616904054"/>
                  </a:ext>
                </a:extLst>
              </a:tr>
              <a:tr h="412418">
                <a:tc>
                  <a:txBody>
                    <a:bodyPr/>
                    <a:lstStyle/>
                    <a:p>
                      <a:r>
                        <a:rPr lang="en-US" sz="1800" dirty="0" smtClean="0"/>
                        <a:t>February </a:t>
                      </a:r>
                      <a:endParaRPr lang="en-US" sz="1800" dirty="0"/>
                    </a:p>
                  </a:txBody>
                  <a:tcPr/>
                </a:tc>
                <a:tc>
                  <a:txBody>
                    <a:bodyPr/>
                    <a:lstStyle/>
                    <a:p>
                      <a:r>
                        <a:rPr lang="en-US" sz="1800" dirty="0" smtClean="0"/>
                        <a:t>Goal</a:t>
                      </a:r>
                      <a:r>
                        <a:rPr lang="en-US" sz="1800" baseline="0" dirty="0" smtClean="0"/>
                        <a:t> 5 = Stakeholder Engagement</a:t>
                      </a:r>
                      <a:endParaRPr lang="en-US" sz="1800" dirty="0"/>
                    </a:p>
                  </a:txBody>
                  <a:tcPr/>
                </a:tc>
                <a:tc>
                  <a:txBody>
                    <a:bodyPr/>
                    <a:lstStyle/>
                    <a:p>
                      <a:r>
                        <a:rPr lang="en-US" sz="1800" dirty="0" smtClean="0"/>
                        <a:t>Community Input and Participation</a:t>
                      </a:r>
                      <a:endParaRPr lang="en-US" sz="1800" dirty="0"/>
                    </a:p>
                  </a:txBody>
                  <a:tcPr/>
                </a:tc>
                <a:extLst>
                  <a:ext uri="{0D108BD9-81ED-4DB2-BD59-A6C34878D82A}">
                    <a16:rowId xmlns:a16="http://schemas.microsoft.com/office/drawing/2014/main" val="3832805427"/>
                  </a:ext>
                </a:extLst>
              </a:tr>
            </a:tbl>
          </a:graphicData>
        </a:graphic>
      </p:graphicFrame>
    </p:spTree>
    <p:extLst>
      <p:ext uri="{BB962C8B-B14F-4D97-AF65-F5344CB8AC3E}">
        <p14:creationId xmlns:p14="http://schemas.microsoft.com/office/powerpoint/2010/main" val="30302810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450574"/>
            <a:ext cx="7406640" cy="1356360"/>
          </a:xfrm>
        </p:spPr>
        <p:txBody>
          <a:bodyPr/>
          <a:lstStyle/>
          <a:p>
            <a:r>
              <a:rPr lang="en-US" dirty="0" smtClean="0"/>
              <a:t>Schedule of LCAP Meetings</a:t>
            </a:r>
            <a:endParaRPr lang="en-US" dirty="0"/>
          </a:p>
        </p:txBody>
      </p:sp>
      <p:sp>
        <p:nvSpPr>
          <p:cNvPr id="3" name="Content Placeholder 2"/>
          <p:cNvSpPr>
            <a:spLocks noGrp="1"/>
          </p:cNvSpPr>
          <p:nvPr>
            <p:ph idx="1"/>
          </p:nvPr>
        </p:nvSpPr>
        <p:spPr>
          <a:xfrm>
            <a:off x="857250" y="1820849"/>
            <a:ext cx="5901358" cy="4038600"/>
          </a:xfrm>
        </p:spPr>
        <p:txBody>
          <a:bodyPr>
            <a:noAutofit/>
          </a:bodyPr>
          <a:lstStyle/>
          <a:p>
            <a:r>
              <a:rPr lang="en-US" sz="3200" dirty="0" smtClean="0"/>
              <a:t>Monday, November 26</a:t>
            </a:r>
          </a:p>
          <a:p>
            <a:r>
              <a:rPr lang="en-US" sz="3200" dirty="0" smtClean="0"/>
              <a:t>Monday, January 28</a:t>
            </a:r>
          </a:p>
          <a:p>
            <a:r>
              <a:rPr lang="en-US" sz="3200" dirty="0" smtClean="0"/>
              <a:t>Monday, March 11</a:t>
            </a:r>
          </a:p>
          <a:p>
            <a:r>
              <a:rPr lang="en-US" sz="3200" dirty="0" smtClean="0"/>
              <a:t>Monday, April </a:t>
            </a:r>
            <a:r>
              <a:rPr lang="en-US" sz="3200" dirty="0" smtClean="0"/>
              <a:t>15</a:t>
            </a:r>
            <a:endParaRPr lang="en-US" sz="3200" dirty="0" smtClean="0"/>
          </a:p>
          <a:p>
            <a:r>
              <a:rPr lang="en-US" sz="3200" dirty="0" smtClean="0"/>
              <a:t>Monday, May 20</a:t>
            </a:r>
          </a:p>
          <a:p>
            <a:pPr marL="34290" indent="0">
              <a:buNone/>
            </a:pPr>
            <a:endParaRPr lang="en-US" sz="3200" dirty="0"/>
          </a:p>
          <a:p>
            <a:pPr marL="34290" indent="0">
              <a:buNone/>
            </a:pPr>
            <a:r>
              <a:rPr lang="en-US" sz="3200" dirty="0" smtClean="0"/>
              <a:t>All meetings 6 -7:30 pm at WJUSD District Office</a:t>
            </a:r>
            <a:endParaRPr lang="en-US" sz="3200" dirty="0"/>
          </a:p>
        </p:txBody>
      </p:sp>
      <p:pic>
        <p:nvPicPr>
          <p:cNvPr id="4" name="Picture 3" descr="File:U2713.svg - Wikipe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5981" y="5336029"/>
            <a:ext cx="848305" cy="918997"/>
          </a:xfrm>
          <a:prstGeom prst="rect">
            <a:avLst/>
          </a:prstGeom>
        </p:spPr>
      </p:pic>
    </p:spTree>
    <p:extLst>
      <p:ext uri="{BB962C8B-B14F-4D97-AF65-F5344CB8AC3E}">
        <p14:creationId xmlns:p14="http://schemas.microsoft.com/office/powerpoint/2010/main" val="1761596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609600"/>
            <a:ext cx="7873282" cy="1356360"/>
          </a:xfrm>
        </p:spPr>
        <p:txBody>
          <a:bodyPr/>
          <a:lstStyle/>
          <a:p>
            <a:r>
              <a:rPr lang="en-US" dirty="0" smtClean="0"/>
              <a:t>Who Should be on this Committee?	</a:t>
            </a:r>
            <a:endParaRPr lang="en-US" dirty="0"/>
          </a:p>
        </p:txBody>
      </p:sp>
      <p:sp>
        <p:nvSpPr>
          <p:cNvPr id="3" name="Content Placeholder 2"/>
          <p:cNvSpPr>
            <a:spLocks noGrp="1"/>
          </p:cNvSpPr>
          <p:nvPr>
            <p:ph idx="1"/>
          </p:nvPr>
        </p:nvSpPr>
        <p:spPr/>
        <p:txBody>
          <a:bodyPr>
            <a:normAutofit lnSpcReduction="10000"/>
          </a:bodyPr>
          <a:lstStyle/>
          <a:p>
            <a:r>
              <a:rPr lang="en-US" sz="3600" dirty="0" smtClean="0"/>
              <a:t>A representative from the School Site Council of every school site</a:t>
            </a:r>
          </a:p>
          <a:p>
            <a:r>
              <a:rPr lang="en-US" sz="3600" dirty="0" smtClean="0"/>
              <a:t>A representative from the District English Learner Advisory Committee</a:t>
            </a:r>
          </a:p>
          <a:p>
            <a:r>
              <a:rPr lang="en-US" sz="3600" dirty="0" smtClean="0"/>
              <a:t>Representatives from Certificated and Classified Units</a:t>
            </a:r>
          </a:p>
          <a:p>
            <a:r>
              <a:rPr lang="en-US" sz="3600" dirty="0" smtClean="0"/>
              <a:t>Other stakeholder groups as appropriate</a:t>
            </a:r>
            <a:endParaRPr lang="en-US" sz="3600" dirty="0"/>
          </a:p>
        </p:txBody>
      </p:sp>
    </p:spTree>
    <p:extLst>
      <p:ext uri="{BB962C8B-B14F-4D97-AF65-F5344CB8AC3E}">
        <p14:creationId xmlns:p14="http://schemas.microsoft.com/office/powerpoint/2010/main" val="8704519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Questions?</a:t>
            </a:r>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22055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WJUSD Local Control Accountability Plan 2017-20</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66024881"/>
              </p:ext>
            </p:extLst>
          </p:nvPr>
        </p:nvGraphicFramePr>
        <p:xfrm>
          <a:off x="609600" y="2129589"/>
          <a:ext cx="7924800" cy="4178300"/>
        </p:xfrm>
        <a:graphic>
          <a:graphicData uri="http://schemas.openxmlformats.org/drawingml/2006/table">
            <a:tbl>
              <a:tblPr firstRow="1" bandRow="1">
                <a:tableStyleId>{5C22544A-7EE6-4342-B048-85BDC9FD1C3A}</a:tableStyleId>
              </a:tblPr>
              <a:tblGrid>
                <a:gridCol w="3962400">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tblGrid>
              <a:tr h="2089150">
                <a:tc>
                  <a:txBody>
                    <a:bodyPr/>
                    <a:lstStyle/>
                    <a:p>
                      <a:endParaRPr lang="en-US" dirty="0"/>
                    </a:p>
                  </a:txBody>
                  <a:tcPr/>
                </a:tc>
                <a:tc>
                  <a:txBody>
                    <a:bodyPr/>
                    <a:lstStyle/>
                    <a:p>
                      <a:endParaRPr lang="en-US"/>
                    </a:p>
                  </a:txBody>
                  <a:tcPr/>
                </a:tc>
                <a:extLst>
                  <a:ext uri="{0D108BD9-81ED-4DB2-BD59-A6C34878D82A}">
                    <a16:rowId xmlns:a16="http://schemas.microsoft.com/office/drawing/2014/main" val="10000"/>
                  </a:ext>
                </a:extLst>
              </a:tr>
              <a:tr h="2089150">
                <a:tc>
                  <a:txBody>
                    <a:bodyPr/>
                    <a:lstStyle/>
                    <a:p>
                      <a:pPr algn="ctr"/>
                      <a:r>
                        <a:rPr lang="en-US" b="1" u="sng" dirty="0" smtClean="0"/>
                        <a:t>Supports</a:t>
                      </a:r>
                      <a:r>
                        <a:rPr lang="en-US" b="1" u="sng" baseline="0" dirty="0" smtClean="0"/>
                        <a:t> for Schools and Programs</a:t>
                      </a:r>
                      <a:endParaRPr lang="en-US" b="1" u="sng" dirty="0" smtClean="0"/>
                    </a:p>
                    <a:p>
                      <a:pPr algn="ctr"/>
                      <a:endParaRPr lang="en-US" dirty="0" smtClean="0"/>
                    </a:p>
                    <a:p>
                      <a:pPr algn="ctr"/>
                      <a:r>
                        <a:rPr lang="en-US" dirty="0" smtClean="0"/>
                        <a:t>District Goals</a:t>
                      </a:r>
                    </a:p>
                    <a:p>
                      <a:pPr algn="ctr"/>
                      <a:r>
                        <a:rPr lang="en-US" dirty="0" smtClean="0"/>
                        <a:t>Equity and Access</a:t>
                      </a:r>
                    </a:p>
                    <a:p>
                      <a:pPr algn="ctr"/>
                      <a:r>
                        <a:rPr lang="en-US" dirty="0" smtClean="0"/>
                        <a:t>Monitoring and Accountability</a:t>
                      </a:r>
                    </a:p>
                    <a:p>
                      <a:pPr algn="ctr"/>
                      <a:r>
                        <a:rPr lang="en-US" dirty="0" smtClean="0"/>
                        <a:t>Professional Development</a:t>
                      </a:r>
                    </a:p>
                    <a:p>
                      <a:pPr algn="ctr"/>
                      <a:r>
                        <a:rPr lang="en-US" dirty="0" smtClean="0"/>
                        <a:t>Single</a:t>
                      </a:r>
                      <a:r>
                        <a:rPr lang="en-US" baseline="0" dirty="0" smtClean="0"/>
                        <a:t> Plan for Student Achievement</a:t>
                      </a:r>
                    </a:p>
                  </a:txBody>
                  <a:tcPr/>
                </a:tc>
                <a:tc>
                  <a:txBody>
                    <a:bodyPr/>
                    <a:lstStyle/>
                    <a:p>
                      <a:pPr algn="ctr"/>
                      <a:r>
                        <a:rPr lang="en-US" b="1" u="sng" dirty="0" smtClean="0"/>
                        <a:t>Supports for</a:t>
                      </a:r>
                      <a:r>
                        <a:rPr lang="en-US" b="1" u="sng" baseline="0" dirty="0" smtClean="0"/>
                        <a:t> Students and Families</a:t>
                      </a:r>
                      <a:endParaRPr lang="en-US" b="1" u="sng" dirty="0" smtClean="0"/>
                    </a:p>
                    <a:p>
                      <a:pPr algn="ctr"/>
                      <a:endParaRPr lang="en-US" b="1" u="sng" dirty="0" smtClean="0"/>
                    </a:p>
                    <a:p>
                      <a:pPr algn="ctr"/>
                      <a:r>
                        <a:rPr lang="en-US" b="0" u="none" dirty="0" smtClean="0"/>
                        <a:t>Foster and Homeless Student</a:t>
                      </a:r>
                      <a:r>
                        <a:rPr lang="en-US" b="0" u="none" baseline="0" dirty="0" smtClean="0"/>
                        <a:t> support</a:t>
                      </a:r>
                      <a:endParaRPr lang="en-US" b="0" u="none" dirty="0" smtClean="0"/>
                    </a:p>
                    <a:p>
                      <a:pPr algn="ctr"/>
                      <a:r>
                        <a:rPr lang="en-US" b="0" u="none" dirty="0" smtClean="0"/>
                        <a:t>1:1 </a:t>
                      </a:r>
                      <a:r>
                        <a:rPr lang="en-US" b="0" u="none" dirty="0" err="1" smtClean="0"/>
                        <a:t>chromebooks</a:t>
                      </a:r>
                      <a:r>
                        <a:rPr lang="en-US" b="0" u="none" dirty="0" smtClean="0"/>
                        <a:t> and wireless access</a:t>
                      </a:r>
                    </a:p>
                    <a:p>
                      <a:pPr algn="ctr"/>
                      <a:r>
                        <a:rPr lang="en-US" b="0" u="none" dirty="0" smtClean="0"/>
                        <a:t>Counseling</a:t>
                      </a:r>
                      <a:r>
                        <a:rPr lang="en-US" b="0" u="none" baseline="0" dirty="0" smtClean="0"/>
                        <a:t> services</a:t>
                      </a:r>
                      <a:endParaRPr lang="en-US" b="0" u="none" dirty="0" smtClean="0"/>
                    </a:p>
                    <a:p>
                      <a:pPr algn="ctr"/>
                      <a:r>
                        <a:rPr lang="en-US" b="0" u="none" dirty="0" smtClean="0"/>
                        <a:t>Family Empowerment</a:t>
                      </a:r>
                    </a:p>
                    <a:p>
                      <a:pPr algn="ctr"/>
                      <a:r>
                        <a:rPr lang="en-US" b="0" u="none" dirty="0" smtClean="0"/>
                        <a:t>Parent Project</a:t>
                      </a:r>
                      <a:endParaRPr lang="en-US" b="0" u="none" dirty="0"/>
                    </a:p>
                  </a:txBody>
                  <a:tcPr/>
                </a:tc>
                <a:extLst>
                  <a:ext uri="{0D108BD9-81ED-4DB2-BD59-A6C34878D82A}">
                    <a16:rowId xmlns:a16="http://schemas.microsoft.com/office/drawing/2014/main" val="10001"/>
                  </a:ext>
                </a:extLst>
              </a:tr>
            </a:tbl>
          </a:graphicData>
        </a:graphic>
      </p:graphicFrame>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250" y="2267647"/>
            <a:ext cx="3223431" cy="174766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0692" y="2267647"/>
            <a:ext cx="3443198" cy="1747661"/>
          </a:xfrm>
          <a:prstGeom prst="rect">
            <a:avLst/>
          </a:prstGeom>
        </p:spPr>
      </p:pic>
      <p:sp>
        <p:nvSpPr>
          <p:cNvPr id="6" name="5-Point Star 5"/>
          <p:cNvSpPr/>
          <p:nvPr/>
        </p:nvSpPr>
        <p:spPr>
          <a:xfrm>
            <a:off x="6412675" y="240132"/>
            <a:ext cx="2327563" cy="166645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Year 2</a:t>
            </a:r>
            <a:endParaRPr lang="en-US" sz="2000" b="1" dirty="0"/>
          </a:p>
        </p:txBody>
      </p:sp>
    </p:spTree>
    <p:extLst>
      <p:ext uri="{BB962C8B-B14F-4D97-AF65-F5344CB8AC3E}">
        <p14:creationId xmlns:p14="http://schemas.microsoft.com/office/powerpoint/2010/main" val="24515867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Revisiting the Local Control Funding Formula (LCFF)</a:t>
            </a:r>
            <a:endParaRPr lang="en-US" dirty="0"/>
          </a:p>
        </p:txBody>
      </p:sp>
      <p:sp>
        <p:nvSpPr>
          <p:cNvPr id="3" name="Content Placeholder 2"/>
          <p:cNvSpPr>
            <a:spLocks noGrp="1"/>
          </p:cNvSpPr>
          <p:nvPr>
            <p:ph type="body" sz="half" idx="2"/>
          </p:nvPr>
        </p:nvSpPr>
        <p:spPr/>
        <p:txBody>
          <a:bodyPr>
            <a:normAutofit/>
          </a:bodyPr>
          <a:lstStyle/>
          <a:p>
            <a:r>
              <a:rPr lang="en-US" dirty="0" smtClean="0"/>
              <a:t>Greatly simplifies state funding for local educational agencies (LEAs)</a:t>
            </a:r>
          </a:p>
        </p:txBody>
      </p:sp>
      <p:sp>
        <p:nvSpPr>
          <p:cNvPr id="6" name="TextBox 5"/>
          <p:cNvSpPr txBox="1"/>
          <p:nvPr/>
        </p:nvSpPr>
        <p:spPr>
          <a:xfrm>
            <a:off x="304800" y="4572000"/>
            <a:ext cx="2133600" cy="646331"/>
          </a:xfrm>
          <a:prstGeom prst="rect">
            <a:avLst/>
          </a:prstGeom>
          <a:noFill/>
        </p:spPr>
        <p:txBody>
          <a:bodyPr wrap="square" rtlCol="0">
            <a:spAutoFit/>
          </a:bodyPr>
          <a:lstStyle/>
          <a:p>
            <a:pPr algn="ctr"/>
            <a:r>
              <a:rPr lang="en-US" dirty="0" smtClean="0"/>
              <a:t>Per Student </a:t>
            </a:r>
            <a:br>
              <a:rPr lang="en-US" dirty="0" smtClean="0"/>
            </a:br>
            <a:r>
              <a:rPr lang="en-US" dirty="0" smtClean="0"/>
              <a:t>Base Amount</a:t>
            </a:r>
            <a:endParaRPr lang="en-US" dirty="0"/>
          </a:p>
        </p:txBody>
      </p:sp>
      <p:sp>
        <p:nvSpPr>
          <p:cNvPr id="7" name="Plus 6"/>
          <p:cNvSpPr/>
          <p:nvPr/>
        </p:nvSpPr>
        <p:spPr>
          <a:xfrm>
            <a:off x="2209800" y="3188732"/>
            <a:ext cx="1016000" cy="1066800"/>
          </a:xfrm>
          <a:prstGeom prst="mathPlus">
            <a:avLst>
              <a:gd name="adj1" fmla="val 48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810000" y="3581400"/>
            <a:ext cx="2133600" cy="369332"/>
          </a:xfrm>
          <a:prstGeom prst="rect">
            <a:avLst/>
          </a:prstGeom>
          <a:noFill/>
        </p:spPr>
        <p:txBody>
          <a:bodyPr wrap="square" rtlCol="0">
            <a:spAutoFit/>
          </a:bodyPr>
          <a:lstStyle/>
          <a:p>
            <a:pPr algn="ctr"/>
            <a:r>
              <a:rPr lang="en-US" dirty="0" smtClean="0"/>
              <a:t>Grade Level</a:t>
            </a:r>
            <a:endParaRPr lang="en-US" dirty="0"/>
          </a:p>
        </p:txBody>
      </p:sp>
      <p:sp>
        <p:nvSpPr>
          <p:cNvPr id="12" name="TextBox 11"/>
          <p:cNvSpPr txBox="1"/>
          <p:nvPr/>
        </p:nvSpPr>
        <p:spPr>
          <a:xfrm>
            <a:off x="3276600" y="5181600"/>
            <a:ext cx="3200400" cy="923330"/>
          </a:xfrm>
          <a:prstGeom prst="rect">
            <a:avLst/>
          </a:prstGeom>
          <a:noFill/>
        </p:spPr>
        <p:txBody>
          <a:bodyPr wrap="square" rtlCol="0">
            <a:spAutoFit/>
          </a:bodyPr>
          <a:lstStyle/>
          <a:p>
            <a:pPr algn="ctr"/>
            <a:r>
              <a:rPr lang="en-US" dirty="0" smtClean="0"/>
              <a:t>Demographics</a:t>
            </a:r>
            <a:br>
              <a:rPr lang="en-US" dirty="0" smtClean="0"/>
            </a:br>
            <a:r>
              <a:rPr lang="en-US" dirty="0" smtClean="0"/>
              <a:t>(Low income, English Learner, and/or Foster Youth)</a:t>
            </a:r>
            <a:endParaRPr lang="en-US" dirty="0"/>
          </a:p>
        </p:txBody>
      </p:sp>
      <p:sp>
        <p:nvSpPr>
          <p:cNvPr id="14" name="TextBox 13"/>
          <p:cNvSpPr txBox="1"/>
          <p:nvPr/>
        </p:nvSpPr>
        <p:spPr>
          <a:xfrm>
            <a:off x="3810000" y="1828800"/>
            <a:ext cx="2133600" cy="369332"/>
          </a:xfrm>
          <a:prstGeom prst="rect">
            <a:avLst/>
          </a:prstGeom>
          <a:noFill/>
        </p:spPr>
        <p:txBody>
          <a:bodyPr wrap="square" rtlCol="0">
            <a:spAutoFit/>
          </a:bodyPr>
          <a:lstStyle/>
          <a:p>
            <a:pPr algn="ctr"/>
            <a:r>
              <a:rPr lang="en-US" b="1" dirty="0" smtClean="0"/>
              <a:t>ADJUSTMENTS</a:t>
            </a:r>
            <a:endParaRPr lang="en-US" b="1" dirty="0"/>
          </a:p>
        </p:txBody>
      </p:sp>
      <p:sp>
        <p:nvSpPr>
          <p:cNvPr id="15" name="Left Bracket 14"/>
          <p:cNvSpPr/>
          <p:nvPr/>
        </p:nvSpPr>
        <p:spPr>
          <a:xfrm>
            <a:off x="3251172" y="2113002"/>
            <a:ext cx="406428" cy="3982998"/>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Left Bracket 15"/>
          <p:cNvSpPr/>
          <p:nvPr/>
        </p:nvSpPr>
        <p:spPr>
          <a:xfrm flipH="1">
            <a:off x="5994372" y="2113002"/>
            <a:ext cx="406428" cy="3982998"/>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Equal 16"/>
          <p:cNvSpPr/>
          <p:nvPr/>
        </p:nvSpPr>
        <p:spPr>
          <a:xfrm>
            <a:off x="6477000" y="3505200"/>
            <a:ext cx="762000" cy="457200"/>
          </a:xfrm>
          <a:prstGeom prst="mathEqual">
            <a:avLst>
              <a:gd name="adj1" fmla="val 10345"/>
              <a:gd name="adj2" fmla="val 117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TextBox 17"/>
          <p:cNvSpPr txBox="1"/>
          <p:nvPr/>
        </p:nvSpPr>
        <p:spPr>
          <a:xfrm>
            <a:off x="7010400" y="3124200"/>
            <a:ext cx="2133600" cy="1015663"/>
          </a:xfrm>
          <a:prstGeom prst="rect">
            <a:avLst/>
          </a:prstGeom>
          <a:noFill/>
        </p:spPr>
        <p:txBody>
          <a:bodyPr wrap="square" rtlCol="0">
            <a:spAutoFit/>
          </a:bodyPr>
          <a:lstStyle/>
          <a:p>
            <a:pPr algn="ctr"/>
            <a:r>
              <a:rPr lang="en-US" sz="6000" b="1" dirty="0" smtClean="0">
                <a:solidFill>
                  <a:schemeClr val="accent1"/>
                </a:solidFill>
              </a:rPr>
              <a:t>$</a:t>
            </a:r>
            <a:endParaRPr lang="en-US" sz="6000" dirty="0"/>
          </a:p>
        </p:txBody>
      </p:sp>
      <p:sp>
        <p:nvSpPr>
          <p:cNvPr id="21" name="TextBox 3"/>
          <p:cNvSpPr txBox="1">
            <a:spLocks noChangeArrowheads="1"/>
          </p:cNvSpPr>
          <p:nvPr/>
        </p:nvSpPr>
        <p:spPr bwMode="auto">
          <a:xfrm>
            <a:off x="8305800" y="6488113"/>
            <a:ext cx="609600" cy="369332"/>
          </a:xfrm>
          <a:prstGeom prst="rect">
            <a:avLst/>
          </a:prstGeom>
          <a:noFill/>
          <a:ln w="9525">
            <a:noFill/>
            <a:miter lim="800000"/>
            <a:headEnd/>
            <a:tailEnd/>
          </a:ln>
        </p:spPr>
        <p:txBody>
          <a:bodyPr wrap="square">
            <a:spAutoFit/>
          </a:bodyPr>
          <a:lstStyle/>
          <a:p>
            <a:pPr algn="r"/>
            <a:r>
              <a:rPr lang="en-US" b="1" dirty="0" smtClean="0">
                <a:latin typeface="Arial Narrow" pitchFamily="34" charset="0"/>
              </a:rPr>
              <a:t>11</a:t>
            </a:r>
            <a:endParaRPr lang="en-US" b="1" dirty="0">
              <a:latin typeface="Arial Narrow" pitchFamily="34" charset="0"/>
            </a:endParaRPr>
          </a:p>
        </p:txBody>
      </p:sp>
      <p:pic>
        <p:nvPicPr>
          <p:cNvPr id="1026" name="Picture 2"/>
          <p:cNvPicPr>
            <a:picLocks noChangeAspect="1" noChangeArrowheads="1"/>
          </p:cNvPicPr>
          <p:nvPr/>
        </p:nvPicPr>
        <p:blipFill>
          <a:blip r:embed="rId3"/>
          <a:srcRect/>
          <a:stretch>
            <a:fillRect/>
          </a:stretch>
        </p:blipFill>
        <p:spPr bwMode="auto">
          <a:xfrm>
            <a:off x="964924" y="3124200"/>
            <a:ext cx="800100" cy="1387475"/>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3810000" y="2193925"/>
            <a:ext cx="2125663" cy="1387475"/>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a:srcRect/>
          <a:stretch>
            <a:fillRect/>
          </a:stretch>
        </p:blipFill>
        <p:spPr bwMode="auto">
          <a:xfrm>
            <a:off x="3901450" y="3899645"/>
            <a:ext cx="1997075" cy="1303337"/>
          </a:xfrm>
          <a:prstGeom prst="rect">
            <a:avLst/>
          </a:prstGeom>
          <a:noFill/>
          <a:ln w="9525">
            <a:noFill/>
            <a:miter lim="800000"/>
            <a:headEnd/>
            <a:tailEnd/>
          </a:ln>
          <a:effectLst/>
        </p:spPr>
      </p:pic>
    </p:spTree>
    <p:extLst>
      <p:ext uri="{BB962C8B-B14F-4D97-AF65-F5344CB8AC3E}">
        <p14:creationId xmlns:p14="http://schemas.microsoft.com/office/powerpoint/2010/main" val="373200473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oney-Bag-copy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1" y="1676329"/>
            <a:ext cx="3156257" cy="3532116"/>
          </a:xfrm>
          <a:prstGeom prst="rect">
            <a:avLst/>
          </a:prstGeom>
        </p:spPr>
      </p:pic>
      <p:sp>
        <p:nvSpPr>
          <p:cNvPr id="6" name="Rectangle 5"/>
          <p:cNvSpPr/>
          <p:nvPr/>
        </p:nvSpPr>
        <p:spPr>
          <a:xfrm>
            <a:off x="2944760" y="3328639"/>
            <a:ext cx="2228244" cy="707886"/>
          </a:xfrm>
          <a:prstGeom prst="rect">
            <a:avLst/>
          </a:prstGeom>
          <a:noFill/>
        </p:spPr>
        <p:txBody>
          <a:bodyPr wrap="none" lIns="91440" tIns="45720" rIns="91440" bIns="45720">
            <a:spAutoFit/>
          </a:bodyPr>
          <a:lstStyle/>
          <a:p>
            <a:pPr algn="ctr"/>
            <a:r>
              <a:rPr lang="en-U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Linked To</a:t>
            </a:r>
            <a:endParaRPr lang="en-US"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7" name="Picture 6"/>
          <p:cNvPicPr>
            <a:picLocks noChangeAspect="1"/>
          </p:cNvPicPr>
          <p:nvPr/>
        </p:nvPicPr>
        <p:blipFill>
          <a:blip r:embed="rId4"/>
          <a:stretch>
            <a:fillRect/>
          </a:stretch>
        </p:blipFill>
        <p:spPr>
          <a:xfrm>
            <a:off x="5407544" y="2202379"/>
            <a:ext cx="3492500" cy="2324100"/>
          </a:xfrm>
          <a:prstGeom prst="rect">
            <a:avLst/>
          </a:prstGeom>
        </p:spPr>
      </p:pic>
    </p:spTree>
    <p:extLst>
      <p:ext uri="{BB962C8B-B14F-4D97-AF65-F5344CB8AC3E}">
        <p14:creationId xmlns:p14="http://schemas.microsoft.com/office/powerpoint/2010/main" val="30723490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3969"/>
            <a:ext cx="7406640" cy="1356360"/>
          </a:xfrm>
        </p:spPr>
        <p:txBody>
          <a:bodyPr/>
          <a:lstStyle/>
          <a:p>
            <a:r>
              <a:rPr lang="en-US" dirty="0" smtClean="0"/>
              <a:t>LCAP Big Ideas</a:t>
            </a:r>
            <a:endParaRPr lang="en-US" dirty="0"/>
          </a:p>
        </p:txBody>
      </p:sp>
      <p:sp>
        <p:nvSpPr>
          <p:cNvPr id="3" name="Content Placeholder 2"/>
          <p:cNvSpPr>
            <a:spLocks noGrp="1"/>
          </p:cNvSpPr>
          <p:nvPr>
            <p:ph idx="1"/>
          </p:nvPr>
        </p:nvSpPr>
        <p:spPr>
          <a:xfrm>
            <a:off x="609600" y="1600199"/>
            <a:ext cx="7924800" cy="4753099"/>
          </a:xfrm>
          <a:prstGeom prst="rect">
            <a:avLst/>
          </a:prstGeom>
        </p:spPr>
        <p:txBody>
          <a:bodyPr>
            <a:normAutofit lnSpcReduction="10000"/>
          </a:bodyPr>
          <a:lstStyle/>
          <a:p>
            <a:r>
              <a:rPr lang="en-US" sz="2800" dirty="0" smtClean="0"/>
              <a:t>LCAP is a 3-year plan, intended to be an iterative, data-driven and student-centered process</a:t>
            </a:r>
          </a:p>
          <a:p>
            <a:r>
              <a:rPr lang="en-US" sz="2800" dirty="0"/>
              <a:t>The LCAP </a:t>
            </a:r>
            <a:r>
              <a:rPr lang="en-US" sz="2800" dirty="0" smtClean="0"/>
              <a:t>describes the actions which lead towards the goals and the budget that is aligned to those goals</a:t>
            </a:r>
          </a:p>
          <a:p>
            <a:r>
              <a:rPr lang="en-US" sz="2800" dirty="0" smtClean="0"/>
              <a:t>Actions must be evaluated for effectiveness especially in regards to low income, foster youth, and English Learners</a:t>
            </a:r>
          </a:p>
          <a:p>
            <a:r>
              <a:rPr lang="en-US" sz="2800" dirty="0" smtClean="0"/>
              <a:t>LCAP development and review occurs in consultation with multiple stakeholder groups</a:t>
            </a:r>
          </a:p>
          <a:p>
            <a:r>
              <a:rPr lang="en-US" sz="2800" dirty="0" smtClean="0"/>
              <a:t>LCAP will be taken for Board approval in June </a:t>
            </a:r>
            <a:endParaRPr lang="en-US" sz="2800" dirty="0"/>
          </a:p>
        </p:txBody>
      </p:sp>
    </p:spTree>
    <p:extLst>
      <p:ext uri="{BB962C8B-B14F-4D97-AF65-F5344CB8AC3E}">
        <p14:creationId xmlns:p14="http://schemas.microsoft.com/office/powerpoint/2010/main" val="1215183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478971"/>
            <a:ext cx="7406640" cy="1356360"/>
          </a:xfrm>
        </p:spPr>
        <p:txBody>
          <a:bodyPr/>
          <a:lstStyle/>
          <a:p>
            <a:r>
              <a:rPr lang="en-US" dirty="0" smtClean="0"/>
              <a:t>What does it mean to be data-driven and student-centered?</a:t>
            </a:r>
            <a:endParaRPr lang="en-US" dirty="0"/>
          </a:p>
        </p:txBody>
      </p:sp>
      <p:sp>
        <p:nvSpPr>
          <p:cNvPr id="3" name="Content Placeholder 2"/>
          <p:cNvSpPr>
            <a:spLocks noGrp="1"/>
          </p:cNvSpPr>
          <p:nvPr>
            <p:ph idx="1"/>
          </p:nvPr>
        </p:nvSpPr>
        <p:spPr/>
        <p:txBody>
          <a:bodyPr>
            <a:normAutofit/>
          </a:bodyPr>
          <a:lstStyle/>
          <a:p>
            <a:r>
              <a:rPr lang="en-US" sz="3200" dirty="0" smtClean="0"/>
              <a:t>Data-driven = a culture of shared accountability</a:t>
            </a:r>
          </a:p>
          <a:p>
            <a:pPr lvl="1"/>
            <a:r>
              <a:rPr lang="en-US" sz="2800" dirty="0" smtClean="0"/>
              <a:t>Teachers and administrators regularly review data on student progress, with a focus on student achievement using nationally normed assessments</a:t>
            </a:r>
          </a:p>
          <a:p>
            <a:pPr lvl="1"/>
            <a:r>
              <a:rPr lang="en-US" sz="2800" dirty="0" smtClean="0"/>
              <a:t>Outcomes are agreed upon and actions are evaluated for effectiveness at specified times</a:t>
            </a:r>
          </a:p>
          <a:p>
            <a:pPr lvl="1"/>
            <a:r>
              <a:rPr lang="en-US" sz="2800" dirty="0" smtClean="0"/>
              <a:t>Plans are adjusted based on results</a:t>
            </a:r>
          </a:p>
        </p:txBody>
      </p:sp>
    </p:spTree>
    <p:extLst>
      <p:ext uri="{BB962C8B-B14F-4D97-AF65-F5344CB8AC3E}">
        <p14:creationId xmlns:p14="http://schemas.microsoft.com/office/powerpoint/2010/main" val="3076180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152" y="1160060"/>
            <a:ext cx="8573696" cy="5451989"/>
          </a:xfrm>
          <a:prstGeom prst="rect">
            <a:avLst/>
          </a:prstGeom>
        </p:spPr>
      </p:pic>
      <p:sp>
        <p:nvSpPr>
          <p:cNvPr id="4" name="TextBox 3"/>
          <p:cNvSpPr txBox="1"/>
          <p:nvPr/>
        </p:nvSpPr>
        <p:spPr>
          <a:xfrm>
            <a:off x="3405116" y="313899"/>
            <a:ext cx="2333767" cy="369332"/>
          </a:xfrm>
          <a:prstGeom prst="rect">
            <a:avLst/>
          </a:prstGeom>
          <a:noFill/>
        </p:spPr>
        <p:txBody>
          <a:bodyPr wrap="square" rtlCol="0">
            <a:spAutoFit/>
          </a:bodyPr>
          <a:lstStyle/>
          <a:p>
            <a:r>
              <a:rPr lang="en-US" b="1" dirty="0" smtClean="0"/>
              <a:t>WJUSD LCAP 2017-20</a:t>
            </a:r>
            <a:endParaRPr lang="en-US" b="1" dirty="0"/>
          </a:p>
        </p:txBody>
      </p:sp>
    </p:spTree>
    <p:extLst>
      <p:ext uri="{BB962C8B-B14F-4D97-AF65-F5344CB8AC3E}">
        <p14:creationId xmlns:p14="http://schemas.microsoft.com/office/powerpoint/2010/main" val="7341547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CAP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004" y="446739"/>
            <a:ext cx="8020466" cy="6015348"/>
          </a:xfrm>
          <a:prstGeom prst="rect">
            <a:avLst/>
          </a:prstGeom>
          <a:solidFill>
            <a:srgbClr val="FFFFFF">
              <a:shade val="85000"/>
            </a:srgbClr>
          </a:solidFill>
          <a:ln w="190500" cap="rnd">
            <a:solidFill>
              <a:srgbClr val="227D87"/>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2092861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ata set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a:ln>
            <a:solidFill>
              <a:srgbClr val="C00000"/>
            </a:solidFill>
          </a:ln>
        </p:spPr>
      </p:pic>
      <p:cxnSp>
        <p:nvCxnSpPr>
          <p:cNvPr id="4" name="Straight Connector 3"/>
          <p:cNvCxnSpPr/>
          <p:nvPr/>
        </p:nvCxnSpPr>
        <p:spPr>
          <a:xfrm>
            <a:off x="1424763" y="1967023"/>
            <a:ext cx="29771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722474" y="1813134"/>
            <a:ext cx="1297173" cy="307777"/>
          </a:xfrm>
          <a:prstGeom prst="rect">
            <a:avLst/>
          </a:prstGeom>
          <a:noFill/>
        </p:spPr>
        <p:txBody>
          <a:bodyPr wrap="square" rtlCol="0">
            <a:spAutoFit/>
          </a:bodyPr>
          <a:lstStyle/>
          <a:p>
            <a:r>
              <a:rPr lang="en-US" sz="1400" i="1" dirty="0" smtClean="0">
                <a:solidFill>
                  <a:srgbClr val="C00000"/>
                </a:solidFill>
              </a:rPr>
              <a:t>Dashboard</a:t>
            </a:r>
            <a:endParaRPr lang="en-US" sz="1400" i="1" dirty="0">
              <a:solidFill>
                <a:srgbClr val="C00000"/>
              </a:solidFill>
            </a:endParaRPr>
          </a:p>
        </p:txBody>
      </p:sp>
    </p:spTree>
    <p:extLst>
      <p:ext uri="{BB962C8B-B14F-4D97-AF65-F5344CB8AC3E}">
        <p14:creationId xmlns:p14="http://schemas.microsoft.com/office/powerpoint/2010/main" val="3618131165"/>
      </p:ext>
    </p:extLst>
  </p:cSld>
  <p:clrMapOvr>
    <a:masterClrMapping/>
  </p:clrMapOvr>
  <p:timing>
    <p:tnLst>
      <p:par>
        <p:cTn id="1" dur="indefinite" restart="never" nodeType="tmRoot"/>
      </p:par>
    </p:tnLst>
  </p:timing>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ACC63D00-1EE0-4159-BF5A-6FF02000B7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TM03457444[[fn=Basis]]</Template>
  <TotalTime>2484</TotalTime>
  <Words>1331</Words>
  <Application>Microsoft Office PowerPoint</Application>
  <PresentationFormat>On-screen Show (4:3)</PresentationFormat>
  <Paragraphs>135</Paragraphs>
  <Slides>18</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 Narrow</vt:lpstr>
      <vt:lpstr>Calibri</vt:lpstr>
      <vt:lpstr>Corbel</vt:lpstr>
      <vt:lpstr>Basis</vt:lpstr>
      <vt:lpstr>Local Control Accountability Plan (LCAP) Committee</vt:lpstr>
      <vt:lpstr>WJUSD Local Control Accountability Plan 2017-20</vt:lpstr>
      <vt:lpstr>Revisiting the Local Control Funding Formula (LCFF)</vt:lpstr>
      <vt:lpstr>PowerPoint Presentation</vt:lpstr>
      <vt:lpstr>LCAP Big Ideas</vt:lpstr>
      <vt:lpstr>What does it mean to be data-driven and student-centered?</vt:lpstr>
      <vt:lpstr>PowerPoint Presentation</vt:lpstr>
      <vt:lpstr>PowerPoint Presentation</vt:lpstr>
      <vt:lpstr>PowerPoint Presentation</vt:lpstr>
      <vt:lpstr>Process</vt:lpstr>
      <vt:lpstr>The Committee’s Role</vt:lpstr>
      <vt:lpstr>Highlights</vt:lpstr>
      <vt:lpstr>Highlights</vt:lpstr>
      <vt:lpstr>LCAP Monitoring</vt:lpstr>
      <vt:lpstr>PowerPoint Presentation</vt:lpstr>
      <vt:lpstr>Schedule of LCAP Meetings</vt:lpstr>
      <vt:lpstr>Who Should be on this Committee? </vt:lpstr>
      <vt:lpstr>Questions?</vt:lpstr>
    </vt:vector>
  </TitlesOfParts>
  <Company>SDCOE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Local Control Accountability Plan Input</dc:title>
  <dc:creator>Jean Madden</dc:creator>
  <cp:lastModifiedBy>Yolanda Rodriguez</cp:lastModifiedBy>
  <cp:revision>35</cp:revision>
  <cp:lastPrinted>2018-09-17T23:53:56Z</cp:lastPrinted>
  <dcterms:created xsi:type="dcterms:W3CDTF">2014-03-11T15:47:28Z</dcterms:created>
  <dcterms:modified xsi:type="dcterms:W3CDTF">2018-09-20T19:40:27Z</dcterms:modified>
</cp:coreProperties>
</file>